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60" r:id="rId4"/>
    <p:sldMasterId id="2147483772" r:id="rId5"/>
    <p:sldMasterId id="2147483784" r:id="rId6"/>
    <p:sldMasterId id="2147483804" r:id="rId7"/>
    <p:sldMasterId id="2147483816" r:id="rId8"/>
    <p:sldMasterId id="2147483828" r:id="rId9"/>
    <p:sldMasterId id="2147483840" r:id="rId10"/>
    <p:sldMasterId id="2147483865" r:id="rId11"/>
    <p:sldMasterId id="2147483887" r:id="rId12"/>
    <p:sldMasterId id="2147483900" r:id="rId13"/>
    <p:sldMasterId id="2147483948" r:id="rId14"/>
    <p:sldMasterId id="2147483963" r:id="rId15"/>
    <p:sldMasterId id="2147483968" r:id="rId16"/>
  </p:sldMasterIdLst>
  <p:notesMasterIdLst>
    <p:notesMasterId r:id="rId47"/>
  </p:notesMasterIdLst>
  <p:handoutMasterIdLst>
    <p:handoutMasterId r:id="rId48"/>
  </p:handoutMasterIdLst>
  <p:sldIdLst>
    <p:sldId id="4541" r:id="rId17"/>
    <p:sldId id="383" r:id="rId18"/>
    <p:sldId id="288" r:id="rId19"/>
    <p:sldId id="4611" r:id="rId20"/>
    <p:sldId id="259" r:id="rId21"/>
    <p:sldId id="262" r:id="rId22"/>
    <p:sldId id="269" r:id="rId23"/>
    <p:sldId id="257" r:id="rId24"/>
    <p:sldId id="390" r:id="rId25"/>
    <p:sldId id="266" r:id="rId26"/>
    <p:sldId id="3197" r:id="rId27"/>
    <p:sldId id="328" r:id="rId28"/>
    <p:sldId id="4607" r:id="rId29"/>
    <p:sldId id="4586" r:id="rId30"/>
    <p:sldId id="4601" r:id="rId31"/>
    <p:sldId id="6558" r:id="rId32"/>
    <p:sldId id="4621" r:id="rId33"/>
    <p:sldId id="4546" r:id="rId34"/>
    <p:sldId id="333" r:id="rId35"/>
    <p:sldId id="4602" r:id="rId36"/>
    <p:sldId id="4579" r:id="rId37"/>
    <p:sldId id="278" r:id="rId38"/>
    <p:sldId id="4609" r:id="rId39"/>
    <p:sldId id="261" r:id="rId40"/>
    <p:sldId id="4580" r:id="rId41"/>
    <p:sldId id="6537" r:id="rId42"/>
    <p:sldId id="4603" r:id="rId43"/>
    <p:sldId id="263" r:id="rId44"/>
    <p:sldId id="3132" r:id="rId45"/>
    <p:sldId id="4616" r:id="rId4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994815-5B87-F1C9-C41B-C47D2F069344}" name="Briceida Castro" initials="BC" userId="S::castrobr@rtcsnv.com::c5a43b21-72e7-4457-a318-2fe005d1523f" providerId="AD"/>
  <p188:author id="{FA5687F6-FE9F-AD30-6EBA-83236EB4D650}" name="Brittany" initials="B" userId="S::clarkbr@rtcsnv.com::271d4cd4-68c3-41bf-9c96-105e8f93ad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57199"/>
    <a:srgbClr val="048E8F"/>
    <a:srgbClr val="02264F"/>
    <a:srgbClr val="033E82"/>
    <a:srgbClr val="0463CF"/>
    <a:srgbClr val="009900"/>
    <a:srgbClr val="404040"/>
    <a:srgbClr val="BA450A"/>
    <a:srgbClr val="873207"/>
    <a:srgbClr val="8B3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64630" autoAdjust="0"/>
  </p:normalViewPr>
  <p:slideViewPr>
    <p:cSldViewPr snapToGrid="0">
      <p:cViewPr varScale="1">
        <p:scale>
          <a:sx n="73" d="100"/>
          <a:sy n="73" d="100"/>
        </p:scale>
        <p:origin x="1962" y="78"/>
      </p:cViewPr>
      <p:guideLst/>
    </p:cSldViewPr>
  </p:slideViewPr>
  <p:outlineViewPr>
    <p:cViewPr>
      <p:scale>
        <a:sx n="33" d="100"/>
        <a:sy n="33" d="100"/>
      </p:scale>
      <p:origin x="0" y="-131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rtcfiles\public\Streets%20&amp;%20Highways\GAMMs%20Quarterly%20Update\FY24%20_Q2%20report%20for%20Jan%2024%20Board\GAMM_FY24%202nd%20Quarter%20Update-Final.t.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333117537060529"/>
          <c:y val="8.5022522522522528E-2"/>
          <c:w val="0.50154853939901889"/>
          <c:h val="0.8254504504504504"/>
        </c:manualLayout>
      </c:layout>
      <c:pieChart>
        <c:varyColors val="1"/>
        <c:ser>
          <c:idx val="0"/>
          <c:order val="0"/>
          <c:tx>
            <c:strRef>
              <c:f>Sheet1!$B$1</c:f>
              <c:strCache>
                <c:ptCount val="1"/>
                <c:pt idx="0">
                  <c:v>Sales</c:v>
                </c:pt>
              </c:strCache>
            </c:strRef>
          </c:tx>
          <c:dPt>
            <c:idx val="0"/>
            <c:bubble3D val="0"/>
            <c:spPr>
              <a:solidFill>
                <a:srgbClr val="306097"/>
              </a:solidFill>
              <a:ln>
                <a:noFill/>
              </a:ln>
              <a:effectLst/>
            </c:spPr>
            <c:extLst>
              <c:ext xmlns:c16="http://schemas.microsoft.com/office/drawing/2014/chart" uri="{C3380CC4-5D6E-409C-BE32-E72D297353CC}">
                <c16:uniqueId val="{00000005-C135-44AD-BD09-EDDFEA671978}"/>
              </c:ext>
            </c:extLst>
          </c:dPt>
          <c:dPt>
            <c:idx val="1"/>
            <c:bubble3D val="0"/>
            <c:spPr>
              <a:solidFill>
                <a:srgbClr val="0463CF"/>
              </a:solidFill>
              <a:ln>
                <a:noFill/>
              </a:ln>
              <a:effectLst/>
            </c:spPr>
            <c:extLst>
              <c:ext xmlns:c16="http://schemas.microsoft.com/office/drawing/2014/chart" uri="{C3380CC4-5D6E-409C-BE32-E72D297353CC}">
                <c16:uniqueId val="{00000004-C135-44AD-BD09-EDDFEA671978}"/>
              </c:ext>
            </c:extLst>
          </c:dPt>
          <c:dPt>
            <c:idx val="2"/>
            <c:bubble3D val="0"/>
            <c:spPr>
              <a:solidFill>
                <a:srgbClr val="048E8F"/>
              </a:solidFill>
              <a:ln>
                <a:noFill/>
              </a:ln>
              <a:effectLst/>
            </c:spPr>
            <c:extLst>
              <c:ext xmlns:c16="http://schemas.microsoft.com/office/drawing/2014/chart" uri="{C3380CC4-5D6E-409C-BE32-E72D297353CC}">
                <c16:uniqueId val="{00000003-C135-44AD-BD09-EDDFEA671978}"/>
              </c:ext>
            </c:extLst>
          </c:dPt>
          <c:dPt>
            <c:idx val="3"/>
            <c:bubble3D val="0"/>
            <c:spPr>
              <a:solidFill>
                <a:srgbClr val="057199"/>
              </a:solidFill>
              <a:ln>
                <a:noFill/>
              </a:ln>
              <a:effectLst/>
            </c:spPr>
            <c:extLst>
              <c:ext xmlns:c16="http://schemas.microsoft.com/office/drawing/2014/chart" uri="{C3380CC4-5D6E-409C-BE32-E72D297353CC}">
                <c16:uniqueId val="{00000000-4FCB-42A8-A46C-FDC0E839911B}"/>
              </c:ext>
            </c:extLst>
          </c:dPt>
          <c:dPt>
            <c:idx val="4"/>
            <c:bubble3D val="0"/>
            <c:spPr>
              <a:solidFill>
                <a:srgbClr val="02264F"/>
              </a:solidFill>
              <a:ln>
                <a:noFill/>
              </a:ln>
              <a:effectLst/>
            </c:spPr>
            <c:extLst>
              <c:ext xmlns:c16="http://schemas.microsoft.com/office/drawing/2014/chart" uri="{C3380CC4-5D6E-409C-BE32-E72D297353CC}">
                <c16:uniqueId val="{00000001-C135-44AD-BD09-EDDFEA671978}"/>
              </c:ext>
            </c:extLst>
          </c:dPt>
          <c:dPt>
            <c:idx val="5"/>
            <c:bubble3D val="0"/>
            <c:spPr>
              <a:solidFill>
                <a:srgbClr val="4284CF"/>
              </a:solidFill>
              <a:ln>
                <a:noFill/>
              </a:ln>
              <a:effectLst/>
            </c:spPr>
            <c:extLst>
              <c:ext xmlns:c16="http://schemas.microsoft.com/office/drawing/2014/chart" uri="{C3380CC4-5D6E-409C-BE32-E72D297353CC}">
                <c16:uniqueId val="{00000000-C135-44AD-BD09-EDDFEA671978}"/>
              </c:ext>
            </c:extLst>
          </c:dPt>
          <c:dLbls>
            <c:dLbl>
              <c:idx val="0"/>
              <c:layout>
                <c:manualLayout>
                  <c:x val="-0.1849353225382038"/>
                  <c:y val="0.1595385543023338"/>
                </c:manualLayout>
              </c:layout>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6850793902562811"/>
                      <c:h val="0.10617117117117117"/>
                    </c:manualLayout>
                  </c15:layout>
                </c:ext>
                <c:ext xmlns:c16="http://schemas.microsoft.com/office/drawing/2014/chart" uri="{C3380CC4-5D6E-409C-BE32-E72D297353CC}">
                  <c16:uniqueId val="{00000005-C135-44AD-BD09-EDDFEA671978}"/>
                </c:ext>
              </c:extLst>
            </c:dLbl>
            <c:dLbl>
              <c:idx val="1"/>
              <c:layout>
                <c:manualLayout>
                  <c:x val="-0.14008646002664993"/>
                  <c:y val="-0.1463963963963964"/>
                </c:manualLayout>
              </c:layout>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fld id="{2FB16BE4-CD00-4DA8-B16A-BA14E8E6F292}" type="CATEGORYNAME">
                      <a:rPr lang="en-US" smtClean="0">
                        <a:solidFill>
                          <a:schemeClr val="bg1"/>
                        </a:solidFill>
                      </a:rPr>
                      <a:pPr>
                        <a:defRPr>
                          <a:solidFill>
                            <a:schemeClr val="bg1"/>
                          </a:solidFill>
                        </a:defRPr>
                      </a:pPr>
                      <a:t>[CATEGORY NAME]</a:t>
                    </a:fld>
                    <a:r>
                      <a:rPr lang="en-US" dirty="0">
                        <a:solidFill>
                          <a:schemeClr val="bg1"/>
                        </a:solidFill>
                      </a:rPr>
                      <a:t> </a:t>
                    </a:r>
                  </a:p>
                  <a:p>
                    <a:pPr>
                      <a:defRPr>
                        <a:solidFill>
                          <a:schemeClr val="bg1"/>
                        </a:solidFill>
                      </a:defRPr>
                    </a:pPr>
                    <a:fld id="{33BE2EA5-4222-4BE8-AB8A-1F62F1573B57}" type="PERCENTAGE">
                      <a:rPr lang="en-US" baseline="0" smtClean="0">
                        <a:solidFill>
                          <a:schemeClr val="bg1"/>
                        </a:solidFill>
                      </a:rPr>
                      <a:pPr>
                        <a:defRPr>
                          <a:solidFill>
                            <a:schemeClr val="bg1"/>
                          </a:solidFill>
                        </a:defRPr>
                      </a:pPr>
                      <a:t>[PERCENTAGE]</a:t>
                    </a:fld>
                    <a:endParaRPr lang="en-US"/>
                  </a:p>
                </c:rich>
              </c:tx>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810171547261428"/>
                      <c:h val="0.19795045045045045"/>
                    </c:manualLayout>
                  </c15:layout>
                  <c15:dlblFieldTable/>
                  <c15:showDataLabelsRange val="0"/>
                </c:ext>
                <c:ext xmlns:c16="http://schemas.microsoft.com/office/drawing/2014/chart" uri="{C3380CC4-5D6E-409C-BE32-E72D297353CC}">
                  <c16:uniqueId val="{00000004-C135-44AD-BD09-EDDFEA671978}"/>
                </c:ext>
              </c:extLst>
            </c:dLbl>
            <c:dLbl>
              <c:idx val="2"/>
              <c:layout>
                <c:manualLayout>
                  <c:x val="0.15345679552448294"/>
                  <c:y val="-0.17965098957224951"/>
                </c:manualLayout>
              </c:layout>
              <c:tx>
                <c:rich>
                  <a:bodyPr/>
                  <a:lstStyle/>
                  <a:p>
                    <a:fld id="{A2093B99-6391-4FDB-8635-7070A0E852F0}" type="CATEGORYNAME">
                      <a:rPr lang="en-US" smtClean="0">
                        <a:solidFill>
                          <a:schemeClr val="bg1"/>
                        </a:solidFill>
                      </a:rPr>
                      <a:pPr/>
                      <a:t>[CATEGORY NAME]</a:t>
                    </a:fld>
                    <a:r>
                      <a:rPr lang="en-US" baseline="0" dirty="0">
                        <a:solidFill>
                          <a:schemeClr val="bg1"/>
                        </a:solidFill>
                      </a:rPr>
                      <a:t> </a:t>
                    </a:r>
                  </a:p>
                  <a:p>
                    <a:fld id="{4B0A11E8-ABBD-4259-952D-A78FE93E2A21}" type="PERCENTAGE">
                      <a:rPr lang="en-US" baseline="0" smtClean="0">
                        <a:solidFill>
                          <a:schemeClr val="bg1"/>
                        </a:solidFill>
                      </a:rPr>
                      <a:pPr/>
                      <a:t>[PERCENTAGE]</a:t>
                    </a:fld>
                    <a:endParaRPr lang="en-US"/>
                  </a:p>
                </c:rich>
              </c:tx>
              <c:showLegendKey val="0"/>
              <c:showVal val="0"/>
              <c:showCatName val="1"/>
              <c:showSerName val="0"/>
              <c:showPercent val="1"/>
              <c:showBubbleSize val="0"/>
              <c:extLst>
                <c:ext xmlns:c15="http://schemas.microsoft.com/office/drawing/2012/chart" uri="{CE6537A1-D6FC-4f65-9D91-7224C49458BB}">
                  <c15:layout>
                    <c:manualLayout>
                      <c:w val="0.1361228737081048"/>
                      <c:h val="0.10617117117117117"/>
                    </c:manualLayout>
                  </c15:layout>
                  <c15:dlblFieldTable/>
                  <c15:showDataLabelsRange val="0"/>
                </c:ext>
                <c:ext xmlns:c16="http://schemas.microsoft.com/office/drawing/2014/chart" uri="{C3380CC4-5D6E-409C-BE32-E72D297353CC}">
                  <c16:uniqueId val="{00000003-C135-44AD-BD09-EDDFEA671978}"/>
                </c:ext>
              </c:extLst>
            </c:dLbl>
            <c:dLbl>
              <c:idx val="3"/>
              <c:layout>
                <c:manualLayout>
                  <c:x val="-1.487410291715037E-2"/>
                  <c:y val="-4.1058558558558556E-2"/>
                </c:manualLayout>
              </c:layout>
              <c:tx>
                <c:rich>
                  <a:bodyPr/>
                  <a:lstStyle/>
                  <a:p>
                    <a:fld id="{B4DF30CD-DEDC-46CE-99FD-9CB879D580DC}" type="CATEGORYNAME">
                      <a:rPr lang="en-US" baseline="0" smtClean="0">
                        <a:solidFill>
                          <a:srgbClr val="033E82"/>
                        </a:solidFill>
                      </a:rPr>
                      <a:pPr/>
                      <a:t>[CATEGORY NAME]</a:t>
                    </a:fld>
                    <a:endParaRPr lang="en-US" baseline="0" dirty="0">
                      <a:solidFill>
                        <a:srgbClr val="033E82"/>
                      </a:solidFill>
                    </a:endParaRPr>
                  </a:p>
                  <a:p>
                    <a:r>
                      <a:rPr lang="en-US" baseline="0" dirty="0">
                        <a:solidFill>
                          <a:srgbClr val="033E82"/>
                        </a:solidFill>
                      </a:rPr>
                      <a:t> </a:t>
                    </a:r>
                    <a:fld id="{7514E0FE-2302-47CD-939E-06380DE2A3B2}" type="PERCENTAGE">
                      <a:rPr lang="en-US" baseline="0">
                        <a:solidFill>
                          <a:srgbClr val="033E82"/>
                        </a:solidFill>
                      </a:rPr>
                      <a:pPr/>
                      <a:t>[PERCENTAGE]</a:t>
                    </a:fld>
                    <a:endParaRPr lang="en-US" baseline="0" dirty="0">
                      <a:solidFill>
                        <a:srgbClr val="033E82"/>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FCB-42A8-A46C-FDC0E839911B}"/>
                </c:ext>
              </c:extLst>
            </c:dLbl>
            <c:dLbl>
              <c:idx val="4"/>
              <c:layout>
                <c:manualLayout>
                  <c:x val="0.15699286600797077"/>
                  <c:y val="0.22132865148613179"/>
                </c:manualLayout>
              </c:layout>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fld id="{FEE3FA87-DED8-4DB1-B826-68BB2E2A7244}" type="CATEGORYNAME">
                      <a:rPr lang="en-US" smtClean="0">
                        <a:solidFill>
                          <a:schemeClr val="bg1"/>
                        </a:solidFill>
                      </a:rPr>
                      <a:pPr>
                        <a:defRPr>
                          <a:solidFill>
                            <a:schemeClr val="bg1"/>
                          </a:solidFill>
                        </a:defRPr>
                      </a:pPr>
                      <a:t>[CATEGORY NAME]</a:t>
                    </a:fld>
                    <a:r>
                      <a:rPr lang="en-US" baseline="0" dirty="0">
                        <a:solidFill>
                          <a:schemeClr val="bg1"/>
                        </a:solidFill>
                      </a:rPr>
                      <a:t> </a:t>
                    </a:r>
                    <a:fld id="{C0975E2F-D657-40AB-9227-64B901FF8119}" type="PERCENTAGE">
                      <a:rPr lang="en-US" baseline="0" smtClean="0">
                        <a:solidFill>
                          <a:schemeClr val="bg1"/>
                        </a:solidFill>
                      </a:rPr>
                      <a:pPr>
                        <a:defRPr>
                          <a:solidFill>
                            <a:schemeClr val="bg1"/>
                          </a:solidFill>
                        </a:defRPr>
                      </a:pPr>
                      <a:t>[PERCENTAGE]</a:t>
                    </a:fld>
                    <a:endParaRPr lang="en-US" baseline="0" dirty="0">
                      <a:solidFill>
                        <a:schemeClr val="bg1"/>
                      </a:solidFill>
                    </a:endParaRPr>
                  </a:p>
                </c:rich>
              </c:tx>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190146759424583"/>
                      <c:h val="0.19175675675675677"/>
                    </c:manualLayout>
                  </c15:layout>
                  <c15:dlblFieldTable/>
                  <c15:showDataLabelsRange val="0"/>
                </c:ext>
                <c:ext xmlns:c16="http://schemas.microsoft.com/office/drawing/2014/chart" uri="{C3380CC4-5D6E-409C-BE32-E72D297353CC}">
                  <c16:uniqueId val="{00000001-C135-44AD-BD09-EDDFEA671978}"/>
                </c:ext>
              </c:extLst>
            </c:dLbl>
            <c:dLbl>
              <c:idx val="5"/>
              <c:layout>
                <c:manualLayout>
                  <c:x val="-0.11892127437325155"/>
                  <c:y val="1.857788891253457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135-44AD-BD09-EDDFEA671978}"/>
                </c:ext>
              </c:extLst>
            </c:dLbl>
            <c:numFmt formatCode="0%" sourceLinked="0"/>
            <c:spPr>
              <a:noFill/>
              <a:ln>
                <a:noFill/>
              </a:ln>
              <a:effectLst/>
            </c:spPr>
            <c:txPr>
              <a:bodyPr rot="0" spcFirstLastPara="1" vertOverflow="ellipsis" vert="horz" wrap="square" anchor="ctr" anchorCtr="1"/>
              <a:lstStyle/>
              <a:p>
                <a:pPr>
                  <a:defRPr sz="1800" b="0" i="0" u="none" strike="noStrike" kern="1200" baseline="0">
                    <a:solidFill>
                      <a:srgbClr val="033E82"/>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rgbClr val="033E82"/>
                  </a:solidFill>
                  <a:prstDash val="solid"/>
                  <a:round/>
                </a:ln>
                <a:effectLst/>
              </c:spPr>
            </c:leaderLines>
            <c:extLst>
              <c:ext xmlns:c15="http://schemas.microsoft.com/office/drawing/2012/chart" uri="{CE6537A1-D6FC-4f65-9D91-7224C49458BB}"/>
            </c:extLst>
          </c:dLbls>
          <c:cat>
            <c:strRef>
              <c:f>Sheet1!$A$2:$A$7</c:f>
              <c:strCache>
                <c:ptCount val="6"/>
                <c:pt idx="0">
                  <c:v>Sales Tax</c:v>
                </c:pt>
                <c:pt idx="1">
                  <c:v>Fuel Taxes</c:v>
                </c:pt>
                <c:pt idx="2">
                  <c:v>Grants</c:v>
                </c:pt>
                <c:pt idx="3">
                  <c:v>Fares</c:v>
                </c:pt>
                <c:pt idx="4">
                  <c:v>Bond Proceeds</c:v>
                </c:pt>
                <c:pt idx="5">
                  <c:v>Other</c:v>
                </c:pt>
              </c:strCache>
            </c:strRef>
          </c:cat>
          <c:val>
            <c:numRef>
              <c:f>Sheet1!$B$2:$B$7</c:f>
              <c:numCache>
                <c:formatCode>General</c:formatCode>
                <c:ptCount val="6"/>
                <c:pt idx="0">
                  <c:v>309.7</c:v>
                </c:pt>
                <c:pt idx="1">
                  <c:v>210.9</c:v>
                </c:pt>
                <c:pt idx="2" formatCode="0.0">
                  <c:v>165.8</c:v>
                </c:pt>
                <c:pt idx="3">
                  <c:v>62.1</c:v>
                </c:pt>
                <c:pt idx="4">
                  <c:v>182.3</c:v>
                </c:pt>
                <c:pt idx="5">
                  <c:v>28.7</c:v>
                </c:pt>
              </c:numCache>
            </c:numRef>
          </c:val>
          <c:extLst>
            <c:ext xmlns:c16="http://schemas.microsoft.com/office/drawing/2014/chart" uri="{C3380CC4-5D6E-409C-BE32-E72D297353CC}">
              <c16:uniqueId val="{00000003-4FCB-42A8-A46C-FDC0E83991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104828092587593E-2"/>
          <c:y val="9.6312658318920524E-2"/>
          <c:w val="0.88898949220714341"/>
          <c:h val="0.78288625089376518"/>
        </c:manualLayout>
      </c:layout>
      <c:barChart>
        <c:barDir val="col"/>
        <c:grouping val="stacked"/>
        <c:varyColors val="0"/>
        <c:ser>
          <c:idx val="2"/>
          <c:order val="2"/>
          <c:tx>
            <c:strRef>
              <c:f>DATA!$A$5</c:f>
              <c:strCache>
                <c:ptCount val="1"/>
                <c:pt idx="0">
                  <c:v>COMPLETED (Cumulative)</c:v>
                </c:pt>
              </c:strCache>
            </c:strRef>
          </c:tx>
          <c:spPr>
            <a:solidFill>
              <a:srgbClr val="048E8F"/>
            </a:solidFill>
            <a:ln>
              <a:noFill/>
            </a:ln>
            <a:effectLst/>
          </c:spPr>
          <c:invertIfNegative val="0"/>
          <c:dLbls>
            <c:dLbl>
              <c:idx val="0"/>
              <c:layout>
                <c:manualLayout>
                  <c:x val="-4.034856612934349E-2"/>
                  <c:y val="-3.204862373452097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A6-4A59-96F0-ACE73E4FA1EA}"/>
                </c:ext>
              </c:extLst>
            </c:dLbl>
            <c:dLbl>
              <c:idx val="1"/>
              <c:layout>
                <c:manualLayout>
                  <c:x val="-4.034856612934349E-2"/>
                  <c:y val="-3.418519865015570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48E8F"/>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A6-4A59-96F0-ACE73E4FA1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DATA!$B$4:$L$4</c:f>
              <c:strCache>
                <c:ptCount val="11"/>
                <c:pt idx="0">
                  <c:v>FY 2014</c:v>
                </c:pt>
                <c:pt idx="1">
                  <c:v>FY 2015</c:v>
                </c:pt>
                <c:pt idx="2">
                  <c:v>FY 2016</c:v>
                </c:pt>
                <c:pt idx="3">
                  <c:v>FY 2017</c:v>
                </c:pt>
                <c:pt idx="4">
                  <c:v>FY 2018</c:v>
                </c:pt>
                <c:pt idx="5">
                  <c:v>FY 2019</c:v>
                </c:pt>
                <c:pt idx="6">
                  <c:v>FY 2020</c:v>
                </c:pt>
                <c:pt idx="7">
                  <c:v>FY 2021</c:v>
                </c:pt>
                <c:pt idx="8">
                  <c:v>FY 2022</c:v>
                </c:pt>
                <c:pt idx="9">
                  <c:v>FY 2023</c:v>
                </c:pt>
                <c:pt idx="10">
                  <c:v>FY 2024*</c:v>
                </c:pt>
              </c:strCache>
            </c:strRef>
          </c:cat>
          <c:val>
            <c:numRef>
              <c:f>DATA!$B$5:$L$5</c:f>
              <c:numCache>
                <c:formatCode>General</c:formatCode>
                <c:ptCount val="11"/>
                <c:pt idx="0">
                  <c:v>3</c:v>
                </c:pt>
                <c:pt idx="1">
                  <c:v>15</c:v>
                </c:pt>
                <c:pt idx="2">
                  <c:v>50</c:v>
                </c:pt>
                <c:pt idx="3">
                  <c:v>170</c:v>
                </c:pt>
                <c:pt idx="4">
                  <c:v>171</c:v>
                </c:pt>
                <c:pt idx="5">
                  <c:v>235</c:v>
                </c:pt>
                <c:pt idx="6">
                  <c:v>235</c:v>
                </c:pt>
                <c:pt idx="7">
                  <c:v>298</c:v>
                </c:pt>
                <c:pt idx="8">
                  <c:v>344</c:v>
                </c:pt>
                <c:pt idx="9">
                  <c:v>401</c:v>
                </c:pt>
                <c:pt idx="10">
                  <c:v>439</c:v>
                </c:pt>
              </c:numCache>
            </c:numRef>
          </c:val>
          <c:extLst>
            <c:ext xmlns:c16="http://schemas.microsoft.com/office/drawing/2014/chart" uri="{C3380CC4-5D6E-409C-BE32-E72D297353CC}">
              <c16:uniqueId val="{00000002-15A6-4A59-96F0-ACE73E4FA1EA}"/>
            </c:ext>
          </c:extLst>
        </c:ser>
        <c:ser>
          <c:idx val="3"/>
          <c:order val="3"/>
          <c:tx>
            <c:strRef>
              <c:f>DATA!$A$6</c:f>
              <c:strCache>
                <c:ptCount val="1"/>
                <c:pt idx="0">
                  <c:v>CONSTRUCTION (Current Open)</c:v>
                </c:pt>
              </c:strCache>
            </c:strRef>
          </c:tx>
          <c:spPr>
            <a:solidFill>
              <a:srgbClr val="057199"/>
            </a:solidFill>
            <a:ln>
              <a:noFill/>
            </a:ln>
            <a:effectLst/>
          </c:spPr>
          <c:invertIfNegative val="0"/>
          <c:dLbls>
            <c:dLbl>
              <c:idx val="10"/>
              <c:tx>
                <c:rich>
                  <a:bodyPr/>
                  <a:lstStyle/>
                  <a:p>
                    <a:r>
                      <a:rPr lang="en-US"/>
                      <a:t>104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5A6-4A59-96F0-ACE73E4FA1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DATA!$B$4:$L$4</c:f>
              <c:strCache>
                <c:ptCount val="11"/>
                <c:pt idx="0">
                  <c:v>FY 2014</c:v>
                </c:pt>
                <c:pt idx="1">
                  <c:v>FY 2015</c:v>
                </c:pt>
                <c:pt idx="2">
                  <c:v>FY 2016</c:v>
                </c:pt>
                <c:pt idx="3">
                  <c:v>FY 2017</c:v>
                </c:pt>
                <c:pt idx="4">
                  <c:v>FY 2018</c:v>
                </c:pt>
                <c:pt idx="5">
                  <c:v>FY 2019</c:v>
                </c:pt>
                <c:pt idx="6">
                  <c:v>FY 2020</c:v>
                </c:pt>
                <c:pt idx="7">
                  <c:v>FY 2021</c:v>
                </c:pt>
                <c:pt idx="8">
                  <c:v>FY 2022</c:v>
                </c:pt>
                <c:pt idx="9">
                  <c:v>FY 2023</c:v>
                </c:pt>
                <c:pt idx="10">
                  <c:v>FY 2024*</c:v>
                </c:pt>
              </c:strCache>
            </c:strRef>
          </c:cat>
          <c:val>
            <c:numRef>
              <c:f>DATA!$B$6:$L$6</c:f>
              <c:numCache>
                <c:formatCode>General</c:formatCode>
                <c:ptCount val="11"/>
                <c:pt idx="0">
                  <c:v>62</c:v>
                </c:pt>
                <c:pt idx="1">
                  <c:v>125</c:v>
                </c:pt>
                <c:pt idx="2">
                  <c:v>115</c:v>
                </c:pt>
                <c:pt idx="3">
                  <c:v>62</c:v>
                </c:pt>
                <c:pt idx="4">
                  <c:v>72</c:v>
                </c:pt>
                <c:pt idx="5">
                  <c:v>82</c:v>
                </c:pt>
                <c:pt idx="6">
                  <c:v>110</c:v>
                </c:pt>
                <c:pt idx="7">
                  <c:v>91</c:v>
                </c:pt>
                <c:pt idx="8">
                  <c:v>118</c:v>
                </c:pt>
                <c:pt idx="9">
                  <c:v>117</c:v>
                </c:pt>
                <c:pt idx="10">
                  <c:v>108</c:v>
                </c:pt>
              </c:numCache>
            </c:numRef>
          </c:val>
          <c:extLst>
            <c:ext xmlns:c16="http://schemas.microsoft.com/office/drawing/2014/chart" uri="{C3380CC4-5D6E-409C-BE32-E72D297353CC}">
              <c16:uniqueId val="{00000004-15A6-4A59-96F0-ACE73E4FA1EA}"/>
            </c:ext>
          </c:extLst>
        </c:ser>
        <c:ser>
          <c:idx val="4"/>
          <c:order val="4"/>
          <c:tx>
            <c:strRef>
              <c:f>DATA!$A$7</c:f>
              <c:strCache>
                <c:ptCount val="1"/>
                <c:pt idx="0">
                  <c:v>DESIGN (Current Open)</c:v>
                </c:pt>
              </c:strCache>
            </c:strRef>
          </c:tx>
          <c:spPr>
            <a:solidFill>
              <a:srgbClr val="02264F"/>
            </a:solidFill>
            <a:ln>
              <a:noFill/>
            </a:ln>
            <a:effectLst/>
          </c:spPr>
          <c:invertIfNegative val="0"/>
          <c:dLbls>
            <c:dLbl>
              <c:idx val="10"/>
              <c:tx>
                <c:rich>
                  <a:bodyPr/>
                  <a:lstStyle/>
                  <a:p>
                    <a:r>
                      <a:rPr lang="en-US"/>
                      <a:t>115</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5A6-4A59-96F0-ACE73E4FA1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DATA!$B$4:$L$4</c:f>
              <c:strCache>
                <c:ptCount val="11"/>
                <c:pt idx="0">
                  <c:v>FY 2014</c:v>
                </c:pt>
                <c:pt idx="1">
                  <c:v>FY 2015</c:v>
                </c:pt>
                <c:pt idx="2">
                  <c:v>FY 2016</c:v>
                </c:pt>
                <c:pt idx="3">
                  <c:v>FY 2017</c:v>
                </c:pt>
                <c:pt idx="4">
                  <c:v>FY 2018</c:v>
                </c:pt>
                <c:pt idx="5">
                  <c:v>FY 2019</c:v>
                </c:pt>
                <c:pt idx="6">
                  <c:v>FY 2020</c:v>
                </c:pt>
                <c:pt idx="7">
                  <c:v>FY 2021</c:v>
                </c:pt>
                <c:pt idx="8">
                  <c:v>FY 2022</c:v>
                </c:pt>
                <c:pt idx="9">
                  <c:v>FY 2023</c:v>
                </c:pt>
                <c:pt idx="10">
                  <c:v>FY 2024*</c:v>
                </c:pt>
              </c:strCache>
            </c:strRef>
          </c:cat>
          <c:val>
            <c:numRef>
              <c:f>DATA!$B$7:$L$7</c:f>
              <c:numCache>
                <c:formatCode>General</c:formatCode>
                <c:ptCount val="11"/>
                <c:pt idx="0">
                  <c:v>75</c:v>
                </c:pt>
                <c:pt idx="1">
                  <c:v>75</c:v>
                </c:pt>
                <c:pt idx="2">
                  <c:v>76</c:v>
                </c:pt>
                <c:pt idx="3">
                  <c:v>70</c:v>
                </c:pt>
                <c:pt idx="4">
                  <c:v>65</c:v>
                </c:pt>
                <c:pt idx="5">
                  <c:v>140</c:v>
                </c:pt>
                <c:pt idx="6">
                  <c:v>134</c:v>
                </c:pt>
                <c:pt idx="7">
                  <c:v>137</c:v>
                </c:pt>
                <c:pt idx="8">
                  <c:v>139</c:v>
                </c:pt>
                <c:pt idx="9">
                  <c:v>123</c:v>
                </c:pt>
                <c:pt idx="10">
                  <c:v>127</c:v>
                </c:pt>
              </c:numCache>
            </c:numRef>
          </c:val>
          <c:extLst>
            <c:ext xmlns:c16="http://schemas.microsoft.com/office/drawing/2014/chart" uri="{C3380CC4-5D6E-409C-BE32-E72D297353CC}">
              <c16:uniqueId val="{00000006-15A6-4A59-96F0-ACE73E4FA1EA}"/>
            </c:ext>
          </c:extLst>
        </c:ser>
        <c:dLbls>
          <c:showLegendKey val="0"/>
          <c:showVal val="0"/>
          <c:showCatName val="0"/>
          <c:showSerName val="0"/>
          <c:showPercent val="0"/>
          <c:showBubbleSize val="0"/>
        </c:dLbls>
        <c:gapWidth val="64"/>
        <c:overlap val="100"/>
        <c:axId val="1274808264"/>
        <c:axId val="1274808592"/>
        <c:extLst>
          <c:ext xmlns:c15="http://schemas.microsoft.com/office/drawing/2012/chart" uri="{02D57815-91ED-43cb-92C2-25804820EDAC}">
            <c15:filteredBarSeries>
              <c15:ser>
                <c:idx val="0"/>
                <c:order val="0"/>
                <c:tx>
                  <c:strRef>
                    <c:extLst>
                      <c:ext uri="{02D57815-91ED-43cb-92C2-25804820EDAC}">
                        <c15:formulaRef>
                          <c15:sqref>DATA!$A$3</c15:sqref>
                        </c15:formulaRef>
                      </c:ext>
                    </c:extLst>
                    <c:strCache>
                      <c:ptCount val="1"/>
                      <c:pt idx="0">
                        <c:v>TOTAL PROJECTS BY PHASE ALL FUNDS                                                                                                                                                TOTAL PROJECTS BY PHASE ALL FUNDS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DATA!$B$4:$L$4</c15:sqref>
                        </c15:formulaRef>
                      </c:ext>
                    </c:extLst>
                    <c:strCache>
                      <c:ptCount val="11"/>
                      <c:pt idx="0">
                        <c:v>FY 2014</c:v>
                      </c:pt>
                      <c:pt idx="1">
                        <c:v>FY 2015</c:v>
                      </c:pt>
                      <c:pt idx="2">
                        <c:v>FY 2016</c:v>
                      </c:pt>
                      <c:pt idx="3">
                        <c:v>FY 2017</c:v>
                      </c:pt>
                      <c:pt idx="4">
                        <c:v>FY 2018</c:v>
                      </c:pt>
                      <c:pt idx="5">
                        <c:v>FY 2019</c:v>
                      </c:pt>
                      <c:pt idx="6">
                        <c:v>FY 2020</c:v>
                      </c:pt>
                      <c:pt idx="7">
                        <c:v>FY 2021</c:v>
                      </c:pt>
                      <c:pt idx="8">
                        <c:v>FY 2022</c:v>
                      </c:pt>
                      <c:pt idx="9">
                        <c:v>FY 2023</c:v>
                      </c:pt>
                      <c:pt idx="10">
                        <c:v>FY 2024*</c:v>
                      </c:pt>
                    </c:strCache>
                  </c:strRef>
                </c:cat>
                <c:val>
                  <c:numRef>
                    <c:extLst>
                      <c:ext uri="{02D57815-91ED-43cb-92C2-25804820EDAC}">
                        <c15:formulaRef>
                          <c15:sqref>DATA!$B$3:$L$3</c15:sqref>
                        </c15:formulaRef>
                      </c:ext>
                    </c:extLst>
                    <c:numCache>
                      <c:formatCode>General</c:formatCode>
                      <c:ptCount val="11"/>
                    </c:numCache>
                  </c:numRef>
                </c:val>
                <c:extLst>
                  <c:ext xmlns:c16="http://schemas.microsoft.com/office/drawing/2014/chart" uri="{C3380CC4-5D6E-409C-BE32-E72D297353CC}">
                    <c16:uniqueId val="{00000013-15A6-4A59-96F0-ACE73E4FA1E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DATA!$A$4</c15:sqref>
                        </c15:formulaRef>
                      </c:ext>
                    </c:extLst>
                    <c:strCache>
                      <c:ptCount val="1"/>
                      <c:pt idx="0">
                        <c:v>PHASE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DATA!$B$4:$L$4</c15:sqref>
                        </c15:formulaRef>
                      </c:ext>
                    </c:extLst>
                    <c:strCache>
                      <c:ptCount val="11"/>
                      <c:pt idx="0">
                        <c:v>FY 2014</c:v>
                      </c:pt>
                      <c:pt idx="1">
                        <c:v>FY 2015</c:v>
                      </c:pt>
                      <c:pt idx="2">
                        <c:v>FY 2016</c:v>
                      </c:pt>
                      <c:pt idx="3">
                        <c:v>FY 2017</c:v>
                      </c:pt>
                      <c:pt idx="4">
                        <c:v>FY 2018</c:v>
                      </c:pt>
                      <c:pt idx="5">
                        <c:v>FY 2019</c:v>
                      </c:pt>
                      <c:pt idx="6">
                        <c:v>FY 2020</c:v>
                      </c:pt>
                      <c:pt idx="7">
                        <c:v>FY 2021</c:v>
                      </c:pt>
                      <c:pt idx="8">
                        <c:v>FY 2022</c:v>
                      </c:pt>
                      <c:pt idx="9">
                        <c:v>FY 2023</c:v>
                      </c:pt>
                      <c:pt idx="10">
                        <c:v>FY 2024*</c:v>
                      </c:pt>
                    </c:strCache>
                  </c:strRef>
                </c:cat>
                <c:val>
                  <c:numRef>
                    <c:extLst xmlns:c15="http://schemas.microsoft.com/office/drawing/2012/chart">
                      <c:ext xmlns:c15="http://schemas.microsoft.com/office/drawing/2012/chart" uri="{02D57815-91ED-43cb-92C2-25804820EDAC}">
                        <c15:formulaRef>
                          <c15:sqref>DATA!$B$4:$I$4</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4-15A6-4A59-96F0-ACE73E4FA1EA}"/>
                  </c:ext>
                </c:extLst>
              </c15:ser>
            </c15:filteredBarSeries>
          </c:ext>
        </c:extLst>
      </c:barChart>
      <c:lineChart>
        <c:grouping val="standard"/>
        <c:varyColors val="0"/>
        <c:ser>
          <c:idx val="5"/>
          <c:order val="5"/>
          <c:tx>
            <c:strRef>
              <c:f>DATA!$A$8</c:f>
              <c:strCache>
                <c:ptCount val="1"/>
                <c:pt idx="0">
                  <c:v>TOTAL</c:v>
                </c:pt>
              </c:strCache>
            </c:strRef>
          </c:tx>
          <c:spPr>
            <a:ln w="76200" cap="rnd">
              <a:solidFill>
                <a:srgbClr val="2E75B6"/>
              </a:solidFill>
              <a:round/>
            </a:ln>
            <a:effectLst/>
          </c:spPr>
          <c:marker>
            <c:symbol val="none"/>
          </c:marker>
          <c:dLbls>
            <c:dLbl>
              <c:idx val="0"/>
              <c:layout>
                <c:manualLayout>
                  <c:x val="-3.7775488070502482E-2"/>
                  <c:y val="-3.5090130655762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A6-4A59-96F0-ACE73E4FA1EA}"/>
                </c:ext>
              </c:extLst>
            </c:dLbl>
            <c:dLbl>
              <c:idx val="1"/>
              <c:layout>
                <c:manualLayout>
                  <c:x val="-4.8138029886365195E-2"/>
                  <c:y val="-3.8952620694191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5A6-4A59-96F0-ACE73E4FA1EA}"/>
                </c:ext>
              </c:extLst>
            </c:dLbl>
            <c:dLbl>
              <c:idx val="2"/>
              <c:layout>
                <c:manualLayout>
                  <c:x val="-5.2129745471278945E-2"/>
                  <c:y val="-3.1679854268767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5A6-4A59-96F0-ACE73E4FA1EA}"/>
                </c:ext>
              </c:extLst>
            </c:dLbl>
            <c:dLbl>
              <c:idx val="3"/>
              <c:layout>
                <c:manualLayout>
                  <c:x val="-6.0432543769309989E-2"/>
                  <c:y val="-5.45454545454545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5A6-4A59-96F0-ACE73E4FA1EA}"/>
                </c:ext>
              </c:extLst>
            </c:dLbl>
            <c:dLbl>
              <c:idx val="4"/>
              <c:layout>
                <c:manualLayout>
                  <c:x val="-7.4850686895461344E-2"/>
                  <c:y val="-6.95433264587213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A6-4A59-96F0-ACE73E4FA1EA}"/>
                </c:ext>
              </c:extLst>
            </c:dLbl>
            <c:dLbl>
              <c:idx val="5"/>
              <c:layout>
                <c:manualLayout>
                  <c:x val="-5.6313087482981868E-2"/>
                  <c:y val="-6.52282863003657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5A6-4A59-96F0-ACE73E4FA1EA}"/>
                </c:ext>
              </c:extLst>
            </c:dLbl>
            <c:dLbl>
              <c:idx val="6"/>
              <c:layout>
                <c:manualLayout>
                  <c:x val="-3.3656021534396015E-2"/>
                  <c:y val="-6.92753293059176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5A6-4A59-96F0-ACE73E4FA1EA}"/>
                </c:ext>
              </c:extLst>
            </c:dLbl>
            <c:dLbl>
              <c:idx val="7"/>
              <c:layout>
                <c:manualLayout>
                  <c:x val="-3.9795396419437343E-2"/>
                  <c:y val="-5.15297906602254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5A6-4A59-96F0-ACE73E4FA1EA}"/>
                </c:ext>
              </c:extLst>
            </c:dLbl>
            <c:dLbl>
              <c:idx val="8"/>
              <c:layout>
                <c:manualLayout>
                  <c:x val="-4.2026272256860932E-2"/>
                  <c:y val="-5.2777766234084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5A6-4A59-96F0-ACE73E4FA1EA}"/>
                </c:ext>
              </c:extLst>
            </c:dLbl>
            <c:dLbl>
              <c:idx val="9"/>
              <c:layout>
                <c:manualLayout>
                  <c:x val="-2.3512194697800599E-2"/>
                  <c:y val="-3.957979796076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5A6-4A59-96F0-ACE73E4FA1EA}"/>
                </c:ext>
              </c:extLst>
            </c:dLbl>
            <c:dLbl>
              <c:idx val="10"/>
              <c:layout>
                <c:manualLayout>
                  <c:x val="-1.8902854707724636E-2"/>
                  <c:y val="-5.5650304831290569E-2"/>
                </c:manualLayout>
              </c:layout>
              <c:tx>
                <c:rich>
                  <a:bodyPr/>
                  <a:lstStyle/>
                  <a:p>
                    <a:r>
                      <a:rPr lang="en-US" dirty="0"/>
                      <a:t>658</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15A6-4A59-96F0-ACE73E4FA1E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DATA!$B$8:$L$8</c:f>
              <c:numCache>
                <c:formatCode>General</c:formatCode>
                <c:ptCount val="11"/>
                <c:pt idx="0">
                  <c:v>140</c:v>
                </c:pt>
                <c:pt idx="1">
                  <c:v>215</c:v>
                </c:pt>
                <c:pt idx="2">
                  <c:v>241</c:v>
                </c:pt>
                <c:pt idx="3">
                  <c:v>302</c:v>
                </c:pt>
                <c:pt idx="4">
                  <c:v>308</c:v>
                </c:pt>
                <c:pt idx="5">
                  <c:v>457</c:v>
                </c:pt>
                <c:pt idx="6">
                  <c:v>479</c:v>
                </c:pt>
                <c:pt idx="7">
                  <c:v>526</c:v>
                </c:pt>
                <c:pt idx="8">
                  <c:v>601</c:v>
                </c:pt>
                <c:pt idx="9">
                  <c:v>641</c:v>
                </c:pt>
                <c:pt idx="10">
                  <c:v>674</c:v>
                </c:pt>
              </c:numCache>
            </c:numRef>
          </c:val>
          <c:smooth val="0"/>
          <c:extLst>
            <c:ext xmlns:c16="http://schemas.microsoft.com/office/drawing/2014/chart" uri="{C3380CC4-5D6E-409C-BE32-E72D297353CC}">
              <c16:uniqueId val="{00000012-15A6-4A59-96F0-ACE73E4FA1EA}"/>
            </c:ext>
          </c:extLst>
        </c:ser>
        <c:dLbls>
          <c:showLegendKey val="0"/>
          <c:showVal val="0"/>
          <c:showCatName val="0"/>
          <c:showSerName val="0"/>
          <c:showPercent val="0"/>
          <c:showBubbleSize val="0"/>
        </c:dLbls>
        <c:marker val="1"/>
        <c:smooth val="0"/>
        <c:axId val="1274808264"/>
        <c:axId val="1274808592"/>
      </c:lineChart>
      <c:catAx>
        <c:axId val="127480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entury Gothic" panose="020B0502020202020204" pitchFamily="34" charset="0"/>
                <a:ea typeface="+mn-ea"/>
                <a:cs typeface="+mn-cs"/>
              </a:defRPr>
            </a:pPr>
            <a:endParaRPr lang="en-US"/>
          </a:p>
        </c:txPr>
        <c:crossAx val="1274808592"/>
        <c:crosses val="autoZero"/>
        <c:auto val="1"/>
        <c:lblAlgn val="ctr"/>
        <c:lblOffset val="100"/>
        <c:noMultiLvlLbl val="0"/>
      </c:catAx>
      <c:valAx>
        <c:axId val="12748085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1274808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noFill/>
    <a:ln w="76200">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Sheet1!$B$2</c:f>
              <c:strCache>
                <c:ptCount val="1"/>
                <c:pt idx="0">
                  <c:v>Motor Vehicle Fuel Tax</c:v>
                </c:pt>
              </c:strCache>
            </c:strRef>
          </c:tx>
          <c:spPr>
            <a:solidFill>
              <a:srgbClr val="0463CF"/>
            </a:solidFill>
            <a:ln>
              <a:noFill/>
            </a:ln>
            <a:effectLst/>
          </c:spPr>
          <c:invertIfNegative val="0"/>
          <c:cat>
            <c:strRef>
              <c:f>Sheet1!$A$7:$A$20</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Sheet1!$B$7:$B$20</c:f>
              <c:numCache>
                <c:formatCode>_("$"* #,##0.00,," M"_);_("$"* \(#,##0.00,," M"\);_("$"* "-"??_);_(@_)</c:formatCode>
                <c:ptCount val="14"/>
                <c:pt idx="0">
                  <c:v>65408709</c:v>
                </c:pt>
                <c:pt idx="1">
                  <c:v>65409657</c:v>
                </c:pt>
                <c:pt idx="2">
                  <c:v>64868301</c:v>
                </c:pt>
                <c:pt idx="3">
                  <c:v>65339861</c:v>
                </c:pt>
                <c:pt idx="4">
                  <c:v>66194842.969999999</c:v>
                </c:pt>
                <c:pt idx="5">
                  <c:v>68248968.5</c:v>
                </c:pt>
                <c:pt idx="6">
                  <c:v>70708934</c:v>
                </c:pt>
                <c:pt idx="7">
                  <c:v>72691642.359999999</c:v>
                </c:pt>
                <c:pt idx="8">
                  <c:v>74018287.049999997</c:v>
                </c:pt>
                <c:pt idx="9">
                  <c:v>74801402</c:v>
                </c:pt>
                <c:pt idx="10">
                  <c:v>68443992</c:v>
                </c:pt>
                <c:pt idx="11">
                  <c:v>68014551</c:v>
                </c:pt>
                <c:pt idx="12">
                  <c:v>73139951</c:v>
                </c:pt>
                <c:pt idx="13">
                  <c:v>72379042</c:v>
                </c:pt>
              </c:numCache>
            </c:numRef>
          </c:val>
          <c:extLst>
            <c:ext xmlns:c16="http://schemas.microsoft.com/office/drawing/2014/chart" uri="{C3380CC4-5D6E-409C-BE32-E72D297353CC}">
              <c16:uniqueId val="{00000000-52C9-408E-9C32-41C0E8D78484}"/>
            </c:ext>
          </c:extLst>
        </c:ser>
        <c:ser>
          <c:idx val="1"/>
          <c:order val="1"/>
          <c:tx>
            <c:strRef>
              <c:f>Sheet1!$C$2</c:f>
              <c:strCache>
                <c:ptCount val="1"/>
                <c:pt idx="0">
                  <c:v>Fuel Revenue Indexing</c:v>
                </c:pt>
              </c:strCache>
            </c:strRef>
          </c:tx>
          <c:spPr>
            <a:solidFill>
              <a:srgbClr val="048E8F"/>
            </a:solidFill>
            <a:ln>
              <a:noFill/>
            </a:ln>
            <a:effectLst/>
          </c:spPr>
          <c:invertIfNegative val="0"/>
          <c:cat>
            <c:strRef>
              <c:f>Sheet1!$A$7:$A$20</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Sheet1!$C$7:$C$20</c:f>
              <c:numCache>
                <c:formatCode>_("$"* #,##0.00,," M"_);_("$"* \(#,##0.00,," M"\);_("$"* "-"??_);_(@_)</c:formatCode>
                <c:ptCount val="14"/>
                <c:pt idx="0">
                  <c:v>0</c:v>
                </c:pt>
                <c:pt idx="1">
                  <c:v>0</c:v>
                </c:pt>
                <c:pt idx="2">
                  <c:v>0</c:v>
                </c:pt>
                <c:pt idx="3">
                  <c:v>0</c:v>
                </c:pt>
                <c:pt idx="4">
                  <c:v>12732078.630000001</c:v>
                </c:pt>
                <c:pt idx="5">
                  <c:v>53320277</c:v>
                </c:pt>
                <c:pt idx="6">
                  <c:v>80615281.629999995</c:v>
                </c:pt>
                <c:pt idx="7">
                  <c:v>86083023.849999994</c:v>
                </c:pt>
                <c:pt idx="8">
                  <c:v>89575222</c:v>
                </c:pt>
                <c:pt idx="9">
                  <c:v>92039435</c:v>
                </c:pt>
                <c:pt idx="10">
                  <c:v>83815100</c:v>
                </c:pt>
                <c:pt idx="11">
                  <c:v>89690817</c:v>
                </c:pt>
                <c:pt idx="12">
                  <c:v>87494069</c:v>
                </c:pt>
                <c:pt idx="13">
                  <c:v>89395252</c:v>
                </c:pt>
              </c:numCache>
            </c:numRef>
          </c:val>
          <c:extLst>
            <c:ext xmlns:c16="http://schemas.microsoft.com/office/drawing/2014/chart" uri="{C3380CC4-5D6E-409C-BE32-E72D297353CC}">
              <c16:uniqueId val="{00000001-52C9-408E-9C32-41C0E8D78484}"/>
            </c:ext>
          </c:extLst>
        </c:ser>
        <c:ser>
          <c:idx val="2"/>
          <c:order val="2"/>
          <c:tx>
            <c:strRef>
              <c:f>Sheet1!$D$2</c:f>
              <c:strCache>
                <c:ptCount val="1"/>
                <c:pt idx="0">
                  <c:v>FRI 2</c:v>
                </c:pt>
              </c:strCache>
            </c:strRef>
          </c:tx>
          <c:spPr>
            <a:solidFill>
              <a:srgbClr val="048E8F"/>
            </a:solidFill>
            <a:ln>
              <a:noFill/>
            </a:ln>
            <a:effectLst/>
          </c:spPr>
          <c:invertIfNegative val="0"/>
          <c:cat>
            <c:strRef>
              <c:f>Sheet1!$A$7:$A$20</c:f>
              <c:strCache>
                <c:ptCount val="14"/>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strCache>
            </c:strRef>
          </c:cat>
          <c:val>
            <c:numRef>
              <c:f>Sheet1!$D$7:$D$20</c:f>
              <c:numCache>
                <c:formatCode>_("$"* #,##0.00,," M"_);_("$"* \(#,##0.00,," M"\);_("$"* "-"??_);_(@_)</c:formatCode>
                <c:ptCount val="14"/>
                <c:pt idx="0">
                  <c:v>0</c:v>
                </c:pt>
                <c:pt idx="1">
                  <c:v>0</c:v>
                </c:pt>
                <c:pt idx="2">
                  <c:v>0</c:v>
                </c:pt>
                <c:pt idx="3">
                  <c:v>0</c:v>
                </c:pt>
                <c:pt idx="4">
                  <c:v>0</c:v>
                </c:pt>
                <c:pt idx="5">
                  <c:v>0</c:v>
                </c:pt>
                <c:pt idx="6">
                  <c:v>0</c:v>
                </c:pt>
                <c:pt idx="7">
                  <c:v>0</c:v>
                </c:pt>
                <c:pt idx="8">
                  <c:v>6897622</c:v>
                </c:pt>
                <c:pt idx="9">
                  <c:v>13691110</c:v>
                </c:pt>
                <c:pt idx="10">
                  <c:v>16473229</c:v>
                </c:pt>
                <c:pt idx="11">
                  <c:v>24480224</c:v>
                </c:pt>
                <c:pt idx="12">
                  <c:v>32962428</c:v>
                </c:pt>
                <c:pt idx="13">
                  <c:v>42935375</c:v>
                </c:pt>
              </c:numCache>
            </c:numRef>
          </c:val>
          <c:extLst>
            <c:ext xmlns:c16="http://schemas.microsoft.com/office/drawing/2014/chart" uri="{C3380CC4-5D6E-409C-BE32-E72D297353CC}">
              <c16:uniqueId val="{00000002-52C9-408E-9C32-41C0E8D78484}"/>
            </c:ext>
          </c:extLst>
        </c:ser>
        <c:dLbls>
          <c:showLegendKey val="0"/>
          <c:showVal val="0"/>
          <c:showCatName val="0"/>
          <c:showSerName val="0"/>
          <c:showPercent val="0"/>
          <c:showBubbleSize val="0"/>
        </c:dLbls>
        <c:gapWidth val="50"/>
        <c:overlap val="100"/>
        <c:axId val="1342263135"/>
        <c:axId val="25098959"/>
      </c:barChart>
      <c:catAx>
        <c:axId val="1342263135"/>
        <c:scaling>
          <c:orientation val="minMax"/>
        </c:scaling>
        <c:delete val="0"/>
        <c:axPos val="b"/>
        <c:numFmt formatCode="General" sourceLinked="1"/>
        <c:majorTickMark val="none"/>
        <c:minorTickMark val="none"/>
        <c:tickLblPos val="nextTo"/>
        <c:spPr>
          <a:noFill/>
          <a:ln w="9525" cap="flat" cmpd="sng" algn="ctr">
            <a:solidFill>
              <a:schemeClr val="accent1">
                <a:shade val="1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crossAx val="25098959"/>
        <c:crosses val="autoZero"/>
        <c:auto val="1"/>
        <c:lblAlgn val="ctr"/>
        <c:lblOffset val="100"/>
        <c:noMultiLvlLbl val="0"/>
      </c:catAx>
      <c:valAx>
        <c:axId val="2509895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quot; M&quot;_);_(&quot;$&quot;* \(#,##0.00,,&quot; M&quot;\);_(&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j-lt"/>
                <a:ea typeface="+mn-ea"/>
                <a:cs typeface="+mn-cs"/>
              </a:defRPr>
            </a:pPr>
            <a:endParaRPr lang="en-US"/>
          </a:p>
        </c:txPr>
        <c:crossAx val="1342263135"/>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Narrow" panose="020B0606020202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26166395774958E-2"/>
          <c:y val="0.10138845503409201"/>
          <c:w val="0.90690856642366302"/>
          <c:h val="0.80436183849111886"/>
        </c:manualLayout>
      </c:layout>
      <c:areaChart>
        <c:grouping val="standard"/>
        <c:varyColors val="0"/>
        <c:ser>
          <c:idx val="0"/>
          <c:order val="2"/>
          <c:tx>
            <c:v> Cash Balance</c:v>
          </c:tx>
          <c:spPr>
            <a:solidFill>
              <a:schemeClr val="accent1">
                <a:lumMod val="60000"/>
                <a:lumOff val="40000"/>
              </a:schemeClr>
            </a:solidFill>
          </c:spPr>
          <c:cat>
            <c:strRef>
              <c:f>Sheet1!$L$6:$V$6</c:f>
              <c:strCache>
                <c:ptCount val="11"/>
                <c:pt idx="0">
                  <c:v>'24</c:v>
                </c:pt>
                <c:pt idx="1">
                  <c:v>'25</c:v>
                </c:pt>
                <c:pt idx="2">
                  <c:v>'26</c:v>
                </c:pt>
                <c:pt idx="3">
                  <c:v>'27</c:v>
                </c:pt>
                <c:pt idx="4">
                  <c:v>'28</c:v>
                </c:pt>
                <c:pt idx="5">
                  <c:v>'29</c:v>
                </c:pt>
                <c:pt idx="6">
                  <c:v>'30</c:v>
                </c:pt>
                <c:pt idx="7">
                  <c:v>'31</c:v>
                </c:pt>
                <c:pt idx="8">
                  <c:v>'32</c:v>
                </c:pt>
                <c:pt idx="9">
                  <c:v>'33</c:v>
                </c:pt>
                <c:pt idx="10">
                  <c:v>'34</c:v>
                </c:pt>
              </c:strCache>
            </c:strRef>
          </c:cat>
          <c:val>
            <c:numRef>
              <c:f>Sheet1!$L$28:$V$28</c:f>
              <c:numCache>
                <c:formatCode>_("$"* #,##0.00,," M"_);[Red]_("$"* \(#,##0.00,,\ "M"\);_("$"* "-"??_);_(@_)</c:formatCode>
                <c:ptCount val="11"/>
                <c:pt idx="0">
                  <c:v>823926662.03546453</c:v>
                </c:pt>
                <c:pt idx="1">
                  <c:v>715510924.77757931</c:v>
                </c:pt>
                <c:pt idx="2">
                  <c:v>878911513.63151073</c:v>
                </c:pt>
                <c:pt idx="3">
                  <c:v>1028367126.7133683</c:v>
                </c:pt>
                <c:pt idx="4">
                  <c:v>872082704.89541364</c:v>
                </c:pt>
                <c:pt idx="5">
                  <c:v>686175108.25949526</c:v>
                </c:pt>
                <c:pt idx="6">
                  <c:v>476373902.83697355</c:v>
                </c:pt>
                <c:pt idx="7">
                  <c:v>325403956.62732023</c:v>
                </c:pt>
                <c:pt idx="8">
                  <c:v>233901594.76317668</c:v>
                </c:pt>
                <c:pt idx="9">
                  <c:v>128215563.97734046</c:v>
                </c:pt>
                <c:pt idx="10">
                  <c:v>-54635333.676389754</c:v>
                </c:pt>
              </c:numCache>
            </c:numRef>
          </c:val>
          <c:extLst>
            <c:ext xmlns:c16="http://schemas.microsoft.com/office/drawing/2014/chart" uri="{C3380CC4-5D6E-409C-BE32-E72D297353CC}">
              <c16:uniqueId val="{00000000-70F5-4CC5-B2F2-98E3693DFFEF}"/>
            </c:ext>
          </c:extLst>
        </c:ser>
        <c:dLbls>
          <c:showLegendKey val="0"/>
          <c:showVal val="0"/>
          <c:showCatName val="0"/>
          <c:showSerName val="0"/>
          <c:showPercent val="0"/>
          <c:showBubbleSize val="0"/>
        </c:dLbls>
        <c:axId val="986737152"/>
        <c:axId val="986750880"/>
      </c:areaChart>
      <c:barChart>
        <c:barDir val="col"/>
        <c:grouping val="clustered"/>
        <c:varyColors val="0"/>
        <c:ser>
          <c:idx val="1"/>
          <c:order val="0"/>
          <c:tx>
            <c:v> Revenue</c:v>
          </c:tx>
          <c:spPr>
            <a:solidFill>
              <a:srgbClr val="033E82"/>
            </a:solidFill>
            <a:ln>
              <a:noFill/>
            </a:ln>
          </c:spPr>
          <c:invertIfNegative val="0"/>
          <c:val>
            <c:numRef>
              <c:f>Sheet1!$L$15:$V$15</c:f>
              <c:numCache>
                <c:formatCode>_("$"* #,##0.00,," M"_);[Red]_("$"* \(#,##0.00,,\ "M"\);_("$"* "-"??_);_(@_)</c:formatCode>
                <c:ptCount val="11"/>
                <c:pt idx="0">
                  <c:v>735201339.02273941</c:v>
                </c:pt>
                <c:pt idx="1">
                  <c:v>433870233.83936357</c:v>
                </c:pt>
                <c:pt idx="2">
                  <c:v>722942460.82599902</c:v>
                </c:pt>
                <c:pt idx="3">
                  <c:v>751014177.6057837</c:v>
                </c:pt>
                <c:pt idx="4">
                  <c:v>486188352.48913622</c:v>
                </c:pt>
                <c:pt idx="5">
                  <c:v>483787874.13471347</c:v>
                </c:pt>
                <c:pt idx="6">
                  <c:v>380471595.06902695</c:v>
                </c:pt>
                <c:pt idx="7">
                  <c:v>376482983.07193279</c:v>
                </c:pt>
                <c:pt idx="8">
                  <c:v>373679705.10115498</c:v>
                </c:pt>
                <c:pt idx="9">
                  <c:v>372395174.01932883</c:v>
                </c:pt>
                <c:pt idx="10">
                  <c:v>371168556.39800972</c:v>
                </c:pt>
              </c:numCache>
            </c:numRef>
          </c:val>
          <c:extLst>
            <c:ext xmlns:c16="http://schemas.microsoft.com/office/drawing/2014/chart" uri="{C3380CC4-5D6E-409C-BE32-E72D297353CC}">
              <c16:uniqueId val="{00000001-70F5-4CC5-B2F2-98E3693DFFEF}"/>
            </c:ext>
          </c:extLst>
        </c:ser>
        <c:ser>
          <c:idx val="2"/>
          <c:order val="4"/>
          <c:tx>
            <c:v> Expenditures</c:v>
          </c:tx>
          <c:spPr>
            <a:solidFill>
              <a:srgbClr val="048E8F"/>
            </a:solidFill>
            <a:ln>
              <a:noFill/>
            </a:ln>
            <a:effectLst/>
          </c:spPr>
          <c:invertIfNegative val="0"/>
          <c:val>
            <c:numRef>
              <c:f>Sheet1!$L$23:$V$23</c:f>
              <c:numCache>
                <c:formatCode>_("$"* #,##0.00,," M"_);[Red]_("$"* \(#,##0.00,,\ "M"\);_("$"* "-"??_);_(@_)</c:formatCode>
                <c:ptCount val="11"/>
                <c:pt idx="0">
                  <c:v>464669129.98727489</c:v>
                </c:pt>
                <c:pt idx="1">
                  <c:v>542285971.09724879</c:v>
                </c:pt>
                <c:pt idx="2">
                  <c:v>559541871.97206759</c:v>
                </c:pt>
                <c:pt idx="3">
                  <c:v>601558564.52392614</c:v>
                </c:pt>
                <c:pt idx="4">
                  <c:v>642472774.30709088</c:v>
                </c:pt>
                <c:pt idx="5">
                  <c:v>669695470.77063179</c:v>
                </c:pt>
                <c:pt idx="6">
                  <c:v>590272800.49154866</c:v>
                </c:pt>
                <c:pt idx="7">
                  <c:v>527452929.28158611</c:v>
                </c:pt>
                <c:pt idx="8">
                  <c:v>465182066.96529853</c:v>
                </c:pt>
                <c:pt idx="9">
                  <c:v>478081204.80516505</c:v>
                </c:pt>
                <c:pt idx="10">
                  <c:v>554019454.05173993</c:v>
                </c:pt>
              </c:numCache>
            </c:numRef>
          </c:val>
          <c:extLst>
            <c:ext xmlns:c16="http://schemas.microsoft.com/office/drawing/2014/chart" uri="{C3380CC4-5D6E-409C-BE32-E72D297353CC}">
              <c16:uniqueId val="{00000002-70F5-4CC5-B2F2-98E3693DFFEF}"/>
            </c:ext>
          </c:extLst>
        </c:ser>
        <c:dLbls>
          <c:showLegendKey val="0"/>
          <c:showVal val="0"/>
          <c:showCatName val="0"/>
          <c:showSerName val="0"/>
          <c:showPercent val="0"/>
          <c:showBubbleSize val="0"/>
        </c:dLbls>
        <c:gapWidth val="50"/>
        <c:axId val="986737152"/>
        <c:axId val="986750880"/>
      </c:barChart>
      <c:lineChart>
        <c:grouping val="standard"/>
        <c:varyColors val="0"/>
        <c:ser>
          <c:idx val="4"/>
          <c:order val="3"/>
          <c:tx>
            <c:strRef>
              <c:f>Sheet1!$A$34</c:f>
              <c:strCache>
                <c:ptCount val="1"/>
                <c:pt idx="0">
                  <c:v>Sources and Uses Placeholder</c:v>
                </c:pt>
              </c:strCache>
            </c:strRef>
          </c:tx>
          <c:spPr>
            <a:ln w="28575" cap="rnd">
              <a:noFill/>
              <a:round/>
            </a:ln>
            <a:effectLst/>
          </c:spPr>
          <c:marker>
            <c:symbol val="none"/>
          </c:marker>
          <c:dLbls>
            <c:dLbl>
              <c:idx val="0"/>
              <c:tx>
                <c:rich>
                  <a:bodyPr rot="0" spcFirstLastPara="1" vertOverflow="ellipsis" vert="horz" wrap="square" lIns="9144" tIns="19050" rIns="9144" bIns="19050" anchor="ctr" anchorCtr="1">
                    <a:spAutoFit/>
                  </a:bodyPr>
                  <a:lstStyle/>
                  <a:p>
                    <a:pPr>
                      <a:defRPr sz="1200" b="0" i="0" u="none" strike="noStrike" kern="1200" baseline="0">
                        <a:solidFill>
                          <a:schemeClr val="tx1"/>
                        </a:solidFill>
                        <a:latin typeface="Arial Narrow" panose="020B0606020202030204" pitchFamily="34" charset="0"/>
                        <a:ea typeface="+mn-ea"/>
                        <a:cs typeface="+mn-cs"/>
                      </a:defRPr>
                    </a:pPr>
                    <a:fld id="{325A461E-28A2-458F-8586-140AEA62A659}" type="CELLRANGE">
                      <a:rPr lang="en-US"/>
                      <a:pPr>
                        <a:defRPr sz="1200" b="0" i="0" u="none" strike="noStrike" kern="1200" baseline="0">
                          <a:solidFill>
                            <a:schemeClr val="tx1"/>
                          </a:solidFill>
                          <a:latin typeface="Arial Narrow" panose="020B0606020202030204" pitchFamily="34" charset="0"/>
                          <a:ea typeface="+mn-ea"/>
                          <a:cs typeface="+mn-cs"/>
                        </a:defRPr>
                      </a:pPr>
                      <a:t>[CELLRANGE]</a:t>
                    </a:fld>
                    <a:endParaRPr lang="en-US"/>
                  </a:p>
                </c:rich>
              </c:tx>
              <c:numFmt formatCode="&quot;$&quot;#,##0.00" sourceLinked="0"/>
              <c:spPr>
                <a:solidFill>
                  <a:schemeClr val="bg1"/>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4-70F5-4CC5-B2F2-98E3693DFFEF}"/>
                </c:ext>
              </c:extLst>
            </c:dLbl>
            <c:dLbl>
              <c:idx val="1"/>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F76DA331-20B5-46C2-97AD-575BBF1D83C7}"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5-70F5-4CC5-B2F2-98E3693DFFEF}"/>
                </c:ext>
              </c:extLst>
            </c:dLbl>
            <c:dLbl>
              <c:idx val="2"/>
              <c:tx>
                <c:rich>
                  <a:bodyPr rot="0" spcFirstLastPara="1" vertOverflow="ellipsis" vert="horz" wrap="square" lIns="9144" tIns="19050" rIns="9144" bIns="19050" anchor="ctr" anchorCtr="1">
                    <a:spAutoFit/>
                  </a:bodyPr>
                  <a:lstStyle/>
                  <a:p>
                    <a:pPr>
                      <a:defRPr sz="1200" b="0" i="0" u="none" strike="noStrike" kern="1200" baseline="0">
                        <a:solidFill>
                          <a:schemeClr val="tx1"/>
                        </a:solidFill>
                        <a:latin typeface="Arial Narrow" panose="020B0606020202030204" pitchFamily="34" charset="0"/>
                        <a:ea typeface="+mn-ea"/>
                        <a:cs typeface="+mn-cs"/>
                      </a:defRPr>
                    </a:pPr>
                    <a:fld id="{2E1DDDB4-D2AB-4803-A191-383DC78F76F3}" type="CELLRANGE">
                      <a:rPr lang="en-US"/>
                      <a:pPr>
                        <a:defRPr sz="1200" b="0" i="0" u="none" strike="noStrike" kern="1200" baseline="0">
                          <a:solidFill>
                            <a:schemeClr val="tx1"/>
                          </a:solidFill>
                          <a:latin typeface="Arial Narrow" panose="020B0606020202030204" pitchFamily="34" charset="0"/>
                          <a:ea typeface="+mn-ea"/>
                          <a:cs typeface="+mn-cs"/>
                        </a:defRPr>
                      </a:pPr>
                      <a:t>[CELLRANGE]</a:t>
                    </a:fld>
                    <a:endParaRPr lang="en-US"/>
                  </a:p>
                </c:rich>
              </c:tx>
              <c:numFmt formatCode="&quot;$&quot;#,##0.00" sourceLinked="0"/>
              <c:spPr>
                <a:solidFill>
                  <a:schemeClr val="bg1"/>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6-70F5-4CC5-B2F2-98E3693DFFEF}"/>
                </c:ext>
              </c:extLst>
            </c:dLbl>
            <c:dLbl>
              <c:idx val="3"/>
              <c:tx>
                <c:rich>
                  <a:bodyPr rot="0" spcFirstLastPara="1" vertOverflow="ellipsis" vert="horz" wrap="square" lIns="9144" tIns="19050" rIns="9144" bIns="19050" anchor="ctr" anchorCtr="1">
                    <a:spAutoFit/>
                  </a:bodyPr>
                  <a:lstStyle/>
                  <a:p>
                    <a:pPr>
                      <a:defRPr sz="1200" b="0" i="0" u="none" strike="noStrike" kern="1200" baseline="0">
                        <a:solidFill>
                          <a:schemeClr val="tx1"/>
                        </a:solidFill>
                        <a:latin typeface="Arial Narrow" panose="020B0606020202030204" pitchFamily="34" charset="0"/>
                        <a:ea typeface="+mn-ea"/>
                        <a:cs typeface="+mn-cs"/>
                      </a:defRPr>
                    </a:pPr>
                    <a:fld id="{2714C9E2-271D-456E-805C-113C063C7A31}" type="CELLRANGE">
                      <a:rPr lang="en-US"/>
                      <a:pPr>
                        <a:defRPr sz="1200" b="0" i="0" u="none" strike="noStrike" kern="1200" baseline="0">
                          <a:solidFill>
                            <a:schemeClr val="tx1"/>
                          </a:solidFill>
                          <a:latin typeface="Arial Narrow" panose="020B0606020202030204" pitchFamily="34" charset="0"/>
                          <a:ea typeface="+mn-ea"/>
                          <a:cs typeface="+mn-cs"/>
                        </a:defRPr>
                      </a:pPr>
                      <a:t>[CELLRANGE]</a:t>
                    </a:fld>
                    <a:endParaRPr lang="en-US"/>
                  </a:p>
                </c:rich>
              </c:tx>
              <c:numFmt formatCode="&quot;$&quot;#,##0.00" sourceLinked="0"/>
              <c:spPr>
                <a:solidFill>
                  <a:schemeClr val="bg1"/>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7-70F5-4CC5-B2F2-98E3693DFFEF}"/>
                </c:ext>
              </c:extLst>
            </c:dLbl>
            <c:dLbl>
              <c:idx val="4"/>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E24E05E4-EE6A-498B-B499-4924B52C615C}"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8-70F5-4CC5-B2F2-98E3693DFFEF}"/>
                </c:ext>
              </c:extLst>
            </c:dLbl>
            <c:dLbl>
              <c:idx val="5"/>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7EA42FC9-741C-4D73-8FDF-6DB5BDB633CC}"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9-70F5-4CC5-B2F2-98E3693DFFEF}"/>
                </c:ext>
              </c:extLst>
            </c:dLbl>
            <c:dLbl>
              <c:idx val="6"/>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D69CE827-4EA8-45CE-9E14-FC384F734561}"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A-70F5-4CC5-B2F2-98E3693DFFEF}"/>
                </c:ext>
              </c:extLst>
            </c:dLbl>
            <c:dLbl>
              <c:idx val="7"/>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357F828C-AB9F-426E-8977-A403350E6DF7}"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B-70F5-4CC5-B2F2-98E3693DFFEF}"/>
                </c:ext>
              </c:extLst>
            </c:dLbl>
            <c:dLbl>
              <c:idx val="8"/>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64DFC67A-02CE-4C40-AA2E-95DD51C58447}"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C-70F5-4CC5-B2F2-98E3693DFFEF}"/>
                </c:ext>
              </c:extLst>
            </c:dLbl>
            <c:dLbl>
              <c:idx val="9"/>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CEF943B4-B2FB-4D9A-8431-08FE9E21C01B}"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D-70F5-4CC5-B2F2-98E3693DFFEF}"/>
                </c:ext>
              </c:extLst>
            </c:dLbl>
            <c:dLbl>
              <c:idx val="10"/>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fld id="{2DE2945D-278E-4D57-BC50-1828C56316DF}" type="CELLRANGE">
                      <a:rPr lang="en-US"/>
                      <a:pPr>
                        <a:defRPr sz="1200" b="0" i="0" u="none" strike="noStrike" kern="1200" baseline="0">
                          <a:solidFill>
                            <a:schemeClr val="bg1"/>
                          </a:solidFill>
                          <a:latin typeface="Arial Narrow" panose="020B0606020202030204" pitchFamily="34" charset="0"/>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E-70F5-4CC5-B2F2-98E3693DFFEF}"/>
                </c:ext>
              </c:extLst>
            </c:dLbl>
            <c:numFmt formatCode="&quot;$&quot;#,##0.00" sourceLinked="0"/>
            <c:spPr>
              <a:solidFill>
                <a:srgbClr val="FF0000"/>
              </a:solidFill>
              <a:ln>
                <a:noFill/>
              </a:ln>
              <a:effectLst/>
            </c:spPr>
            <c:txPr>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Sheet1!$L$6:$V$6</c:f>
              <c:strCache>
                <c:ptCount val="11"/>
                <c:pt idx="0">
                  <c:v>'24</c:v>
                </c:pt>
                <c:pt idx="1">
                  <c:v>'25</c:v>
                </c:pt>
                <c:pt idx="2">
                  <c:v>'26</c:v>
                </c:pt>
                <c:pt idx="3">
                  <c:v>'27</c:v>
                </c:pt>
                <c:pt idx="4">
                  <c:v>'28</c:v>
                </c:pt>
                <c:pt idx="5">
                  <c:v>'29</c:v>
                </c:pt>
                <c:pt idx="6">
                  <c:v>'30</c:v>
                </c:pt>
                <c:pt idx="7">
                  <c:v>'31</c:v>
                </c:pt>
                <c:pt idx="8">
                  <c:v>'32</c:v>
                </c:pt>
                <c:pt idx="9">
                  <c:v>'33</c:v>
                </c:pt>
                <c:pt idx="10">
                  <c:v>'34</c:v>
                </c:pt>
              </c:strCache>
            </c:strRef>
          </c:cat>
          <c:val>
            <c:numRef>
              <c:f>Sheet1!$L$34:$V$34</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mooth val="0"/>
          <c:extLst>
            <c:ext xmlns:c15="http://schemas.microsoft.com/office/drawing/2012/chart" uri="{02D57815-91ED-43cb-92C2-25804820EDAC}">
              <c15:datalabelsRange>
                <c15:f>Sheet1!$L$32:$AB$32</c15:f>
                <c15:dlblRangeCache>
                  <c:ptCount val="17"/>
                  <c:pt idx="0">
                    <c:v>$270.5M</c:v>
                  </c:pt>
                  <c:pt idx="1">
                    <c:v>-$108.4M</c:v>
                  </c:pt>
                  <c:pt idx="2">
                    <c:v>$163.4M</c:v>
                  </c:pt>
                  <c:pt idx="3">
                    <c:v>$149.5M</c:v>
                  </c:pt>
                  <c:pt idx="4">
                    <c:v>-$156.3M</c:v>
                  </c:pt>
                  <c:pt idx="5">
                    <c:v>-$185.9M</c:v>
                  </c:pt>
                  <c:pt idx="6">
                    <c:v>-$209.8M</c:v>
                  </c:pt>
                  <c:pt idx="7">
                    <c:v>-$151.0M</c:v>
                  </c:pt>
                  <c:pt idx="8">
                    <c:v>-$91.5M</c:v>
                  </c:pt>
                  <c:pt idx="9">
                    <c:v>-$105.7M</c:v>
                  </c:pt>
                  <c:pt idx="10">
                    <c:v>-$182.9M</c:v>
                  </c:pt>
                  <c:pt idx="11">
                    <c:v>-$196.4M</c:v>
                  </c:pt>
                  <c:pt idx="12">
                    <c:v>-$207.7M</c:v>
                  </c:pt>
                  <c:pt idx="13">
                    <c:v>-$208.2M</c:v>
                  </c:pt>
                  <c:pt idx="14">
                    <c:v>-$219.7M</c:v>
                  </c:pt>
                  <c:pt idx="15">
                    <c:v>-$215.0M</c:v>
                  </c:pt>
                  <c:pt idx="16">
                    <c:v>-$226.8M</c:v>
                  </c:pt>
                </c15:dlblRangeCache>
              </c15:datalabelsRange>
            </c:ext>
            <c:ext xmlns:c16="http://schemas.microsoft.com/office/drawing/2014/chart" uri="{C3380CC4-5D6E-409C-BE32-E72D297353CC}">
              <c16:uniqueId val="{00000015-70F5-4CC5-B2F2-98E3693DFFEF}"/>
            </c:ext>
          </c:extLst>
        </c:ser>
        <c:dLbls>
          <c:showLegendKey val="0"/>
          <c:showVal val="0"/>
          <c:showCatName val="0"/>
          <c:showSerName val="0"/>
          <c:showPercent val="0"/>
          <c:showBubbleSize val="0"/>
        </c:dLbls>
        <c:marker val="1"/>
        <c:smooth val="0"/>
        <c:axId val="986737152"/>
        <c:axId val="986750880"/>
        <c:extLst>
          <c:ext xmlns:c15="http://schemas.microsoft.com/office/drawing/2012/chart" uri="{02D57815-91ED-43cb-92C2-25804820EDAC}">
            <c15:filteredLineSeries>
              <c15:ser>
                <c:idx val="3"/>
                <c:order val="1"/>
                <c:tx>
                  <c:strRef>
                    <c:extLst>
                      <c:ext uri="{02D57815-91ED-43cb-92C2-25804820EDAC}">
                        <c15:formulaRef>
                          <c15:sqref>Sheet1!$A$29</c15:sqref>
                        </c15:formulaRef>
                      </c:ext>
                    </c:extLst>
                    <c:strCache>
                      <c:ptCount val="1"/>
                      <c:pt idx="0">
                        <c:v> Reserve Requirement</c:v>
                      </c:pt>
                    </c:strCache>
                  </c:strRef>
                </c:tx>
                <c:spPr>
                  <a:ln w="31750" cap="rnd">
                    <a:solidFill>
                      <a:schemeClr val="tx1"/>
                    </a:solidFill>
                    <a:round/>
                  </a:ln>
                  <a:effectLst/>
                </c:spPr>
                <c:marker>
                  <c:symbol val="none"/>
                </c:marker>
                <c:cat>
                  <c:strRef>
                    <c:extLst>
                      <c:ext uri="{02D57815-91ED-43cb-92C2-25804820EDAC}">
                        <c15:formulaRef>
                          <c15:sqref>Sheet1!$L$6:$V$6</c15:sqref>
                        </c15:formulaRef>
                      </c:ext>
                    </c:extLst>
                    <c:strCache>
                      <c:ptCount val="11"/>
                      <c:pt idx="0">
                        <c:v>'24</c:v>
                      </c:pt>
                      <c:pt idx="1">
                        <c:v>'25</c:v>
                      </c:pt>
                      <c:pt idx="2">
                        <c:v>'26</c:v>
                      </c:pt>
                      <c:pt idx="3">
                        <c:v>'27</c:v>
                      </c:pt>
                      <c:pt idx="4">
                        <c:v>'28</c:v>
                      </c:pt>
                      <c:pt idx="5">
                        <c:v>'29</c:v>
                      </c:pt>
                      <c:pt idx="6">
                        <c:v>'30</c:v>
                      </c:pt>
                      <c:pt idx="7">
                        <c:v>'31</c:v>
                      </c:pt>
                      <c:pt idx="8">
                        <c:v>'32</c:v>
                      </c:pt>
                      <c:pt idx="9">
                        <c:v>'33</c:v>
                      </c:pt>
                      <c:pt idx="10">
                        <c:v>'34</c:v>
                      </c:pt>
                    </c:strCache>
                  </c:strRef>
                </c:cat>
                <c:val>
                  <c:numRef>
                    <c:extLst>
                      <c:ext uri="{02D57815-91ED-43cb-92C2-25804820EDAC}">
                        <c15:formulaRef>
                          <c15:sqref>Sheet1!$L$29:$V$29</c15:sqref>
                        </c15:formulaRef>
                      </c:ext>
                    </c:extLst>
                    <c:numCache>
                      <c:formatCode>_("$"* #,##0.00,," M"_);[Red]_("$"* \(#,##0.00,,\ "M"\);_("$"* "-"??_);_(@_)</c:formatCode>
                      <c:ptCount val="11"/>
                      <c:pt idx="0">
                        <c:v>163163941.5</c:v>
                      </c:pt>
                      <c:pt idx="1">
                        <c:v>187500000</c:v>
                      </c:pt>
                      <c:pt idx="2">
                        <c:v>193125000</c:v>
                      </c:pt>
                      <c:pt idx="3">
                        <c:v>198918750</c:v>
                      </c:pt>
                      <c:pt idx="4">
                        <c:v>204886312.5</c:v>
                      </c:pt>
                      <c:pt idx="5">
                        <c:v>211032901.875</c:v>
                      </c:pt>
                      <c:pt idx="6">
                        <c:v>169526883.93026453</c:v>
                      </c:pt>
                      <c:pt idx="7">
                        <c:v>137164011.24348688</c:v>
                      </c:pt>
                      <c:pt idx="8">
                        <c:v>109685521.76780225</c:v>
                      </c:pt>
                      <c:pt idx="9">
                        <c:v>114926873.23178732</c:v>
                      </c:pt>
                      <c:pt idx="10">
                        <c:v>151616098.67045128</c:v>
                      </c:pt>
                    </c:numCache>
                  </c:numRef>
                </c:val>
                <c:smooth val="0"/>
                <c:extLst>
                  <c:ext xmlns:c16="http://schemas.microsoft.com/office/drawing/2014/chart" uri="{C3380CC4-5D6E-409C-BE32-E72D297353CC}">
                    <c16:uniqueId val="{00000003-70F5-4CC5-B2F2-98E3693DFFEF}"/>
                  </c:ext>
                </c:extLst>
              </c15:ser>
            </c15:filteredLineSeries>
          </c:ext>
        </c:extLst>
      </c:lineChart>
      <c:catAx>
        <c:axId val="98673715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986750880"/>
        <c:crosses val="autoZero"/>
        <c:auto val="1"/>
        <c:lblAlgn val="ctr"/>
        <c:lblOffset val="100"/>
        <c:noMultiLvlLbl val="0"/>
      </c:catAx>
      <c:valAx>
        <c:axId val="986750880"/>
        <c:scaling>
          <c:orientation val="minMax"/>
        </c:scaling>
        <c:delete val="0"/>
        <c:axPos val="l"/>
        <c:majorGridlines>
          <c:spPr>
            <a:ln w="9525" cap="flat" cmpd="sng" algn="ctr">
              <a:solidFill>
                <a:schemeClr val="bg1">
                  <a:lumMod val="85000"/>
                </a:schemeClr>
              </a:solidFill>
              <a:round/>
            </a:ln>
            <a:effectLst/>
          </c:spPr>
        </c:majorGridlines>
        <c:numFmt formatCode="&quot;$&quot;#,##0.0,,,&quot; B&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986737152"/>
        <c:crosses val="autoZero"/>
        <c:crossBetween val="between"/>
      </c:val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333117537060529"/>
          <c:y val="8.5022522522522528E-2"/>
          <c:w val="0.50154853939901889"/>
          <c:h val="0.8254504504504504"/>
        </c:manualLayout>
      </c:layout>
      <c:pieChart>
        <c:varyColors val="1"/>
        <c:ser>
          <c:idx val="0"/>
          <c:order val="0"/>
          <c:tx>
            <c:strRef>
              <c:f>Sheet1!$B$1</c:f>
              <c:strCache>
                <c:ptCount val="1"/>
                <c:pt idx="0">
                  <c:v>Column1</c:v>
                </c:pt>
              </c:strCache>
            </c:strRef>
          </c:tx>
          <c:dPt>
            <c:idx val="0"/>
            <c:bubble3D val="0"/>
            <c:spPr>
              <a:solidFill>
                <a:srgbClr val="033E82"/>
              </a:solidFill>
              <a:ln>
                <a:noFill/>
              </a:ln>
              <a:effectLst/>
            </c:spPr>
            <c:extLst>
              <c:ext xmlns:c16="http://schemas.microsoft.com/office/drawing/2014/chart" uri="{C3380CC4-5D6E-409C-BE32-E72D297353CC}">
                <c16:uniqueId val="{00000005-C135-44AD-BD09-EDDFEA671978}"/>
              </c:ext>
            </c:extLst>
          </c:dPt>
          <c:dPt>
            <c:idx val="1"/>
            <c:bubble3D val="0"/>
            <c:spPr>
              <a:solidFill>
                <a:srgbClr val="02264F"/>
              </a:solidFill>
              <a:ln>
                <a:noFill/>
              </a:ln>
              <a:effectLst/>
            </c:spPr>
            <c:extLst>
              <c:ext xmlns:c16="http://schemas.microsoft.com/office/drawing/2014/chart" uri="{C3380CC4-5D6E-409C-BE32-E72D297353CC}">
                <c16:uniqueId val="{00000004-C135-44AD-BD09-EDDFEA671978}"/>
              </c:ext>
            </c:extLst>
          </c:dPt>
          <c:dPt>
            <c:idx val="2"/>
            <c:bubble3D val="0"/>
            <c:spPr>
              <a:solidFill>
                <a:srgbClr val="057199"/>
              </a:solidFill>
              <a:ln>
                <a:noFill/>
              </a:ln>
              <a:effectLst/>
            </c:spPr>
            <c:extLst>
              <c:ext xmlns:c16="http://schemas.microsoft.com/office/drawing/2014/chart" uri="{C3380CC4-5D6E-409C-BE32-E72D297353CC}">
                <c16:uniqueId val="{00000003-C135-44AD-BD09-EDDFEA671978}"/>
              </c:ext>
            </c:extLst>
          </c:dPt>
          <c:dPt>
            <c:idx val="3"/>
            <c:bubble3D val="0"/>
            <c:spPr>
              <a:solidFill>
                <a:srgbClr val="0463CF"/>
              </a:solidFill>
              <a:ln>
                <a:noFill/>
              </a:ln>
              <a:effectLst/>
            </c:spPr>
            <c:extLst>
              <c:ext xmlns:c16="http://schemas.microsoft.com/office/drawing/2014/chart" uri="{C3380CC4-5D6E-409C-BE32-E72D297353CC}">
                <c16:uniqueId val="{00000000-4FCB-42A8-A46C-FDC0E839911B}"/>
              </c:ext>
            </c:extLst>
          </c:dPt>
          <c:dPt>
            <c:idx val="4"/>
            <c:bubble3D val="0"/>
            <c:spPr>
              <a:solidFill>
                <a:srgbClr val="048E8F"/>
              </a:solidFill>
              <a:ln>
                <a:noFill/>
              </a:ln>
              <a:effectLst/>
            </c:spPr>
            <c:extLst>
              <c:ext xmlns:c16="http://schemas.microsoft.com/office/drawing/2014/chart" uri="{C3380CC4-5D6E-409C-BE32-E72D297353CC}">
                <c16:uniqueId val="{00000001-C135-44AD-BD09-EDDFEA671978}"/>
              </c:ext>
            </c:extLst>
          </c:dPt>
          <c:dPt>
            <c:idx val="5"/>
            <c:bubble3D val="0"/>
            <c:spPr>
              <a:solidFill>
                <a:schemeClr val="bg1">
                  <a:lumMod val="50000"/>
                </a:schemeClr>
              </a:solidFill>
              <a:ln>
                <a:noFill/>
              </a:ln>
              <a:effectLst/>
            </c:spPr>
            <c:extLst>
              <c:ext xmlns:c16="http://schemas.microsoft.com/office/drawing/2014/chart" uri="{C3380CC4-5D6E-409C-BE32-E72D297353CC}">
                <c16:uniqueId val="{00000000-C135-44AD-BD09-EDDFEA671978}"/>
              </c:ext>
            </c:extLst>
          </c:dPt>
          <c:dPt>
            <c:idx val="6"/>
            <c:bubble3D val="0"/>
            <c:spPr>
              <a:solidFill>
                <a:schemeClr val="bg1">
                  <a:lumMod val="85000"/>
                </a:schemeClr>
              </a:solidFill>
              <a:ln>
                <a:noFill/>
              </a:ln>
              <a:effectLst/>
            </c:spPr>
            <c:extLst>
              <c:ext xmlns:c16="http://schemas.microsoft.com/office/drawing/2014/chart" uri="{C3380CC4-5D6E-409C-BE32-E72D297353CC}">
                <c16:uniqueId val="{0000000D-2B66-4A29-9E67-FB37FEEEBD1A}"/>
              </c:ext>
            </c:extLst>
          </c:dPt>
          <c:dLbls>
            <c:dLbl>
              <c:idx val="0"/>
              <c:layout>
                <c:manualLayout>
                  <c:x val="-0.18082987746808907"/>
                  <c:y val="0.12575477051855005"/>
                </c:manualLayout>
              </c:layout>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6850793902562811"/>
                      <c:h val="0.10617117117117117"/>
                    </c:manualLayout>
                  </c15:layout>
                </c:ext>
                <c:ext xmlns:c16="http://schemas.microsoft.com/office/drawing/2014/chart" uri="{C3380CC4-5D6E-409C-BE32-E72D297353CC}">
                  <c16:uniqueId val="{00000005-C135-44AD-BD09-EDDFEA671978}"/>
                </c:ext>
              </c:extLst>
            </c:dLbl>
            <c:dLbl>
              <c:idx val="1"/>
              <c:layout>
                <c:manualLayout>
                  <c:x val="-0.16608761213737661"/>
                  <c:y val="-0.23423423423423423"/>
                </c:manualLayout>
              </c:layout>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fld id="{2FB16BE4-CD00-4DA8-B16A-BA14E8E6F292}" type="CATEGORYNAME">
                      <a:rPr lang="en-US" smtClean="0">
                        <a:solidFill>
                          <a:schemeClr val="bg1"/>
                        </a:solidFill>
                      </a:rPr>
                      <a:pPr>
                        <a:defRPr sz="1600">
                          <a:solidFill>
                            <a:schemeClr val="bg1"/>
                          </a:solidFill>
                        </a:defRPr>
                      </a:pPr>
                      <a:t>[CATEGORY NAME]</a:t>
                    </a:fld>
                    <a:r>
                      <a:rPr lang="en-US" dirty="0">
                        <a:solidFill>
                          <a:schemeClr val="bg1"/>
                        </a:solidFill>
                      </a:rPr>
                      <a:t> </a:t>
                    </a:r>
                  </a:p>
                  <a:p>
                    <a:pPr>
                      <a:defRPr sz="1600">
                        <a:solidFill>
                          <a:schemeClr val="bg1"/>
                        </a:solidFill>
                      </a:defRPr>
                    </a:pPr>
                    <a:fld id="{33BE2EA5-4222-4BE8-AB8A-1F62F1573B57}" type="PERCENTAGE">
                      <a:rPr lang="en-US" baseline="0" smtClean="0">
                        <a:solidFill>
                          <a:schemeClr val="bg1"/>
                        </a:solidFill>
                      </a:rPr>
                      <a:pPr>
                        <a:defRPr sz="1600">
                          <a:solidFill>
                            <a:schemeClr val="bg1"/>
                          </a:solidFill>
                        </a:defRPr>
                      </a:pPr>
                      <a:t>[PERCENTAGE]</a:t>
                    </a:fld>
                    <a:endParaRPr lang="en-US"/>
                  </a:p>
                </c:rich>
              </c:tx>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810171547261428"/>
                      <c:h val="0.19795045045045045"/>
                    </c:manualLayout>
                  </c15:layout>
                  <c15:dlblFieldTable/>
                  <c15:showDataLabelsRange val="0"/>
                </c:ext>
                <c:ext xmlns:c16="http://schemas.microsoft.com/office/drawing/2014/chart" uri="{C3380CC4-5D6E-409C-BE32-E72D297353CC}">
                  <c16:uniqueId val="{00000004-C135-44AD-BD09-EDDFEA671978}"/>
                </c:ext>
              </c:extLst>
            </c:dLbl>
            <c:dLbl>
              <c:idx val="2"/>
              <c:layout>
                <c:manualLayout>
                  <c:x val="0.13019260679383279"/>
                  <c:y val="-0.22244378236504228"/>
                </c:manualLayout>
              </c:layout>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fld id="{A2093B99-6391-4FDB-8635-7070A0E852F0}" type="CATEGORYNAME">
                      <a:rPr lang="en-US" smtClean="0">
                        <a:solidFill>
                          <a:schemeClr val="bg1"/>
                        </a:solidFill>
                      </a:rPr>
                      <a:pPr>
                        <a:defRPr sz="1600">
                          <a:solidFill>
                            <a:schemeClr val="bg1"/>
                          </a:solidFill>
                        </a:defRPr>
                      </a:pPr>
                      <a:t>[CATEGORY NAME]</a:t>
                    </a:fld>
                    <a:r>
                      <a:rPr lang="en-US" baseline="0" dirty="0">
                        <a:solidFill>
                          <a:schemeClr val="bg1"/>
                        </a:solidFill>
                      </a:rPr>
                      <a:t> </a:t>
                    </a:r>
                  </a:p>
                  <a:p>
                    <a:pPr>
                      <a:defRPr sz="1600">
                        <a:solidFill>
                          <a:schemeClr val="bg1"/>
                        </a:solidFill>
                      </a:defRPr>
                    </a:pPr>
                    <a:fld id="{4B0A11E8-ABBD-4259-952D-A78FE93E2A21}" type="PERCENTAGE">
                      <a:rPr lang="en-US" baseline="0" smtClean="0">
                        <a:solidFill>
                          <a:schemeClr val="bg1"/>
                        </a:solidFill>
                      </a:rPr>
                      <a:pPr>
                        <a:defRPr sz="1600">
                          <a:solidFill>
                            <a:schemeClr val="bg1"/>
                          </a:solidFill>
                        </a:defRPr>
                      </a:pPr>
                      <a:t>[PERCENTAGE]</a:t>
                    </a:fld>
                    <a:endParaRPr lang="en-US"/>
                  </a:p>
                </c:rich>
              </c:tx>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361228737081048"/>
                      <c:h val="0.10617117117117117"/>
                    </c:manualLayout>
                  </c15:layout>
                  <c15:dlblFieldTable/>
                  <c15:showDataLabelsRange val="0"/>
                </c:ext>
                <c:ext xmlns:c16="http://schemas.microsoft.com/office/drawing/2014/chart" uri="{C3380CC4-5D6E-409C-BE32-E72D297353CC}">
                  <c16:uniqueId val="{00000003-C135-44AD-BD09-EDDFEA671978}"/>
                </c:ext>
              </c:extLst>
            </c:dLbl>
            <c:dLbl>
              <c:idx val="3"/>
              <c:layout>
                <c:manualLayout>
                  <c:x val="-2.1716511367341648E-2"/>
                  <c:y val="1.0743243243243243E-2"/>
                </c:manualLayout>
              </c:layout>
              <c:tx>
                <c:rich>
                  <a:bodyPr/>
                  <a:lstStyle/>
                  <a:p>
                    <a:fld id="{B4DF30CD-DEDC-46CE-99FD-9CB879D580DC}" type="CATEGORYNAME">
                      <a:rPr lang="en-US" baseline="0" smtClean="0">
                        <a:solidFill>
                          <a:schemeClr val="tx1"/>
                        </a:solidFill>
                      </a:rPr>
                      <a:pPr/>
                      <a:t>[CATEGORY NAME]</a:t>
                    </a:fld>
                    <a:endParaRPr lang="en-US" baseline="0" dirty="0">
                      <a:solidFill>
                        <a:schemeClr val="tx1"/>
                      </a:solidFill>
                    </a:endParaRPr>
                  </a:p>
                  <a:p>
                    <a:r>
                      <a:rPr lang="en-US" baseline="0" dirty="0">
                        <a:solidFill>
                          <a:schemeClr val="tx1"/>
                        </a:solidFill>
                      </a:rPr>
                      <a:t> </a:t>
                    </a:r>
                    <a:fld id="{7514E0FE-2302-47CD-939E-06380DE2A3B2}"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FCB-42A8-A46C-FDC0E839911B}"/>
                </c:ext>
              </c:extLst>
            </c:dLbl>
            <c:dLbl>
              <c:idx val="4"/>
              <c:layout>
                <c:manualLayout>
                  <c:x val="0.16109831107808556"/>
                  <c:y val="0.14024757040505073"/>
                </c:manualLayout>
              </c:layout>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fld id="{FEE3FA87-DED8-4DB1-B826-68BB2E2A7244}" type="CATEGORYNAME">
                      <a:rPr lang="en-US" smtClean="0">
                        <a:solidFill>
                          <a:schemeClr val="bg1"/>
                        </a:solidFill>
                      </a:rPr>
                      <a:pPr>
                        <a:defRPr sz="1600">
                          <a:solidFill>
                            <a:schemeClr val="bg1"/>
                          </a:solidFill>
                        </a:defRPr>
                      </a:pPr>
                      <a:t>[CATEGORY NAME]</a:t>
                    </a:fld>
                    <a:r>
                      <a:rPr lang="en-US" baseline="0" dirty="0">
                        <a:solidFill>
                          <a:schemeClr val="bg1"/>
                        </a:solidFill>
                      </a:rPr>
                      <a:t> </a:t>
                    </a:r>
                    <a:fld id="{C0975E2F-D657-40AB-9227-64B901FF8119}" type="PERCENTAGE">
                      <a:rPr lang="en-US" baseline="0" smtClean="0">
                        <a:solidFill>
                          <a:schemeClr val="bg1"/>
                        </a:solidFill>
                      </a:rPr>
                      <a:pPr>
                        <a:defRPr sz="1600">
                          <a:solidFill>
                            <a:schemeClr val="bg1"/>
                          </a:solidFill>
                        </a:defRPr>
                      </a:pPr>
                      <a:t>[PERCENTAGE]</a:t>
                    </a:fld>
                    <a:endParaRPr lang="en-US" baseline="0" dirty="0">
                      <a:solidFill>
                        <a:schemeClr val="bg1"/>
                      </a:solidFill>
                    </a:endParaRPr>
                  </a:p>
                </c:rich>
              </c:tx>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190146759424583"/>
                      <c:h val="0.19175675675675677"/>
                    </c:manualLayout>
                  </c15:layout>
                  <c15:dlblFieldTable/>
                  <c15:showDataLabelsRange val="0"/>
                </c:ext>
                <c:ext xmlns:c16="http://schemas.microsoft.com/office/drawing/2014/chart" uri="{C3380CC4-5D6E-409C-BE32-E72D297353CC}">
                  <c16:uniqueId val="{00000001-C135-44AD-BD09-EDDFEA671978}"/>
                </c:ext>
              </c:extLst>
            </c:dLbl>
            <c:dLbl>
              <c:idx val="5"/>
              <c:layout>
                <c:manualLayout>
                  <c:x val="-0.14093136277716872"/>
                  <c:y val="9.065315315315315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135-44AD-BD09-EDDFEA671978}"/>
                </c:ext>
              </c:extLst>
            </c:dLbl>
            <c:dLbl>
              <c:idx val="6"/>
              <c:layout>
                <c:manualLayout>
                  <c:x val="0.15340658194436024"/>
                  <c:y val="2.9839150173795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B66-4A29-9E67-FB37FEEEBD1A}"/>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extLst>
          </c:dLbls>
          <c:cat>
            <c:strRef>
              <c:f>Sheet1!$A$2:$A$8</c:f>
              <c:strCache>
                <c:ptCount val="7"/>
                <c:pt idx="0">
                  <c:v>Sales Tax</c:v>
                </c:pt>
                <c:pt idx="1">
                  <c:v>Fuel Taxes</c:v>
                </c:pt>
                <c:pt idx="2">
                  <c:v>Grants</c:v>
                </c:pt>
                <c:pt idx="3">
                  <c:v>Fares</c:v>
                </c:pt>
                <c:pt idx="4">
                  <c:v>Bond Proceeds</c:v>
                </c:pt>
                <c:pt idx="5">
                  <c:v>Fund Balance</c:v>
                </c:pt>
                <c:pt idx="6">
                  <c:v>Other</c:v>
                </c:pt>
              </c:strCache>
            </c:strRef>
          </c:cat>
          <c:val>
            <c:numRef>
              <c:f>Sheet1!$B$2:$B$8</c:f>
              <c:numCache>
                <c:formatCode>General</c:formatCode>
                <c:ptCount val="7"/>
                <c:pt idx="0">
                  <c:v>327.3</c:v>
                </c:pt>
                <c:pt idx="1">
                  <c:v>230.1</c:v>
                </c:pt>
                <c:pt idx="2" formatCode="0.0">
                  <c:v>201.2</c:v>
                </c:pt>
                <c:pt idx="3">
                  <c:v>59.4</c:v>
                </c:pt>
                <c:pt idx="4">
                  <c:v>196.7</c:v>
                </c:pt>
                <c:pt idx="5">
                  <c:v>66.8</c:v>
                </c:pt>
                <c:pt idx="6">
                  <c:v>20.9</c:v>
                </c:pt>
              </c:numCache>
            </c:numRef>
          </c:val>
          <c:extLst>
            <c:ext xmlns:c16="http://schemas.microsoft.com/office/drawing/2014/chart" uri="{C3380CC4-5D6E-409C-BE32-E72D297353CC}">
              <c16:uniqueId val="{00000003-4FCB-42A8-A46C-FDC0E83991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8130233148929665E-2"/>
          <c:y val="4.2791388270230083E-3"/>
          <c:w val="0.96562499999999996"/>
          <c:h val="0.99572086117297698"/>
        </c:manualLayout>
      </c:layout>
      <c:barChart>
        <c:barDir val="col"/>
        <c:grouping val="clustered"/>
        <c:varyColors val="0"/>
        <c:ser>
          <c:idx val="0"/>
          <c:order val="0"/>
          <c:tx>
            <c:strRef>
              <c:f>Sheet1!$K$1</c:f>
              <c:strCache>
                <c:ptCount val="1"/>
                <c:pt idx="0">
                  <c:v> Column12 </c:v>
                </c:pt>
              </c:strCache>
            </c:strRef>
          </c:tx>
          <c:spPr>
            <a:solidFill>
              <a:srgbClr val="057199"/>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Sheet1!$K$3</c:f>
              <c:numCache>
                <c:formatCode>_(* #,##0_);_(* \(#,##0\);_(* "-"??_);_(@_)</c:formatCode>
                <c:ptCount val="1"/>
                <c:pt idx="0">
                  <c:v>189.4</c:v>
                </c:pt>
              </c:numCache>
            </c:numRef>
          </c:val>
          <c:extLst>
            <c:ext xmlns:c16="http://schemas.microsoft.com/office/drawing/2014/chart" uri="{C3380CC4-5D6E-409C-BE32-E72D297353CC}">
              <c16:uniqueId val="{00000000-1AB3-4224-AE1E-54FFE16C16CF}"/>
            </c:ext>
          </c:extLst>
        </c:ser>
        <c:ser>
          <c:idx val="1"/>
          <c:order val="1"/>
          <c:tx>
            <c:strRef>
              <c:f>Sheet1!$L$1</c:f>
              <c:strCache>
                <c:ptCount val="1"/>
                <c:pt idx="0">
                  <c:v> Column13 </c:v>
                </c:pt>
              </c:strCache>
            </c:strRef>
          </c:tx>
          <c:spPr>
            <a:solidFill>
              <a:srgbClr val="048E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Sheet1!$L$3</c:f>
              <c:numCache>
                <c:formatCode>_(* #,##0_);_(* \(#,##0\);_(* "-"??_);_(@_)</c:formatCode>
                <c:ptCount val="1"/>
                <c:pt idx="0">
                  <c:v>198.1</c:v>
                </c:pt>
              </c:numCache>
            </c:numRef>
          </c:val>
          <c:extLst>
            <c:ext xmlns:c16="http://schemas.microsoft.com/office/drawing/2014/chart" uri="{C3380CC4-5D6E-409C-BE32-E72D297353CC}">
              <c16:uniqueId val="{00000001-1AB3-4224-AE1E-54FFE16C16CF}"/>
            </c:ext>
          </c:extLst>
        </c:ser>
        <c:ser>
          <c:idx val="2"/>
          <c:order val="2"/>
          <c:tx>
            <c:strRef>
              <c:f>Sheet1!$M$1</c:f>
              <c:strCache>
                <c:ptCount val="1"/>
                <c:pt idx="0">
                  <c:v> Column14 </c:v>
                </c:pt>
              </c:strCache>
            </c:strRef>
          </c:tx>
          <c:spPr>
            <a:solidFill>
              <a:srgbClr val="0571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Sheet1!$M$3</c:f>
              <c:numCache>
                <c:formatCode>_(* #,##0_);_(* \(#,##0\);_(* "-"??_);_(@_)</c:formatCode>
                <c:ptCount val="1"/>
                <c:pt idx="0">
                  <c:v>206.9</c:v>
                </c:pt>
              </c:numCache>
            </c:numRef>
          </c:val>
          <c:extLst>
            <c:ext xmlns:c16="http://schemas.microsoft.com/office/drawing/2014/chart" uri="{C3380CC4-5D6E-409C-BE32-E72D297353CC}">
              <c16:uniqueId val="{00000002-1AB3-4224-AE1E-54FFE16C16CF}"/>
            </c:ext>
          </c:extLst>
        </c:ser>
        <c:ser>
          <c:idx val="3"/>
          <c:order val="3"/>
          <c:tx>
            <c:strRef>
              <c:f>Sheet1!$N$1</c:f>
              <c:strCache>
                <c:ptCount val="1"/>
                <c:pt idx="0">
                  <c:v> Column15 </c:v>
                </c:pt>
              </c:strCache>
            </c:strRef>
          </c:tx>
          <c:spPr>
            <a:solidFill>
              <a:srgbClr val="048E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Sheet1!$N$3</c:f>
              <c:numCache>
                <c:formatCode>_(* #,##0_);_(* \(#,##0\);_(* "-"??_);_(@_)</c:formatCode>
                <c:ptCount val="1"/>
                <c:pt idx="0">
                  <c:v>222</c:v>
                </c:pt>
              </c:numCache>
            </c:numRef>
          </c:val>
          <c:extLst>
            <c:ext xmlns:c16="http://schemas.microsoft.com/office/drawing/2014/chart" uri="{C3380CC4-5D6E-409C-BE32-E72D297353CC}">
              <c16:uniqueId val="{00000003-1AB3-4224-AE1E-54FFE16C16CF}"/>
            </c:ext>
          </c:extLst>
        </c:ser>
        <c:ser>
          <c:idx val="4"/>
          <c:order val="4"/>
          <c:tx>
            <c:strRef>
              <c:f>Sheet1!$O$1</c:f>
              <c:strCache>
                <c:ptCount val="1"/>
                <c:pt idx="0">
                  <c:v> Column16 </c:v>
                </c:pt>
              </c:strCache>
            </c:strRef>
          </c:tx>
          <c:spPr>
            <a:solidFill>
              <a:srgbClr val="0571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Sheet1!$O$3</c:f>
              <c:numCache>
                <c:formatCode>_(* #,##0_);_(* \(#,##0\);_(* "-"??_);_(@_)</c:formatCode>
                <c:ptCount val="1"/>
                <c:pt idx="0">
                  <c:v>213</c:v>
                </c:pt>
              </c:numCache>
            </c:numRef>
          </c:val>
          <c:extLst>
            <c:ext xmlns:c16="http://schemas.microsoft.com/office/drawing/2014/chart" uri="{C3380CC4-5D6E-409C-BE32-E72D297353CC}">
              <c16:uniqueId val="{00000004-1AB3-4224-AE1E-54FFE16C16CF}"/>
            </c:ext>
          </c:extLst>
        </c:ser>
        <c:ser>
          <c:idx val="5"/>
          <c:order val="5"/>
          <c:tx>
            <c:strRef>
              <c:f>Sheet1!$P$1</c:f>
              <c:strCache>
                <c:ptCount val="1"/>
                <c:pt idx="0">
                  <c:v> Column17 </c:v>
                </c:pt>
              </c:strCache>
            </c:strRef>
          </c:tx>
          <c:spPr>
            <a:solidFill>
              <a:srgbClr val="048E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Sheet1!$P$3</c:f>
              <c:numCache>
                <c:formatCode>0</c:formatCode>
                <c:ptCount val="1"/>
                <c:pt idx="0">
                  <c:v>230.6</c:v>
                </c:pt>
              </c:numCache>
            </c:numRef>
          </c:val>
          <c:extLst>
            <c:ext xmlns:c16="http://schemas.microsoft.com/office/drawing/2014/chart" uri="{C3380CC4-5D6E-409C-BE32-E72D297353CC}">
              <c16:uniqueId val="{00000005-1AB3-4224-AE1E-54FFE16C16CF}"/>
            </c:ext>
          </c:extLst>
        </c:ser>
        <c:ser>
          <c:idx val="6"/>
          <c:order val="6"/>
          <c:tx>
            <c:strRef>
              <c:f>Sheet1!$Q$1</c:f>
              <c:strCache>
                <c:ptCount val="1"/>
                <c:pt idx="0">
                  <c:v>Column18</c:v>
                </c:pt>
              </c:strCache>
            </c:strRef>
          </c:tx>
          <c:spPr>
            <a:solidFill>
              <a:srgbClr val="057199"/>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Sheet1!$Q$3</c:f>
              <c:numCache>
                <c:formatCode>General</c:formatCode>
                <c:ptCount val="1"/>
                <c:pt idx="0">
                  <c:v>289.2</c:v>
                </c:pt>
              </c:numCache>
            </c:numRef>
          </c:val>
          <c:extLst>
            <c:ext xmlns:c16="http://schemas.microsoft.com/office/drawing/2014/chart" uri="{C3380CC4-5D6E-409C-BE32-E72D297353CC}">
              <c16:uniqueId val="{00000006-1AB3-4224-AE1E-54FFE16C16CF}"/>
            </c:ext>
          </c:extLst>
        </c:ser>
        <c:ser>
          <c:idx val="7"/>
          <c:order val="7"/>
          <c:tx>
            <c:strRef>
              <c:f>Sheet1!$R$1</c:f>
              <c:strCache>
                <c:ptCount val="1"/>
                <c:pt idx="0">
                  <c:v>Column19</c:v>
                </c:pt>
              </c:strCache>
            </c:strRef>
          </c:tx>
          <c:spPr>
            <a:solidFill>
              <a:srgbClr val="048E8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Sheet1!$R$3</c:f>
              <c:numCache>
                <c:formatCode>General</c:formatCode>
                <c:ptCount val="1"/>
                <c:pt idx="0">
                  <c:v>308.5</c:v>
                </c:pt>
              </c:numCache>
            </c:numRef>
          </c:val>
          <c:extLst>
            <c:ext xmlns:c16="http://schemas.microsoft.com/office/drawing/2014/chart" uri="{C3380CC4-5D6E-409C-BE32-E72D297353CC}">
              <c16:uniqueId val="{00000007-1AB3-4224-AE1E-54FFE16C16CF}"/>
            </c:ext>
          </c:extLst>
        </c:ser>
        <c:ser>
          <c:idx val="8"/>
          <c:order val="8"/>
          <c:tx>
            <c:strRef>
              <c:f>Sheet1!$S$1</c:f>
              <c:strCache>
                <c:ptCount val="1"/>
                <c:pt idx="0">
                  <c:v>Column20</c:v>
                </c:pt>
              </c:strCache>
            </c:strRef>
          </c:tx>
          <c:spPr>
            <a:solidFill>
              <a:srgbClr val="02264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val>
            <c:numRef>
              <c:f>Sheet1!$S$3</c:f>
              <c:numCache>
                <c:formatCode>General</c:formatCode>
                <c:ptCount val="1"/>
                <c:pt idx="0">
                  <c:v>317.8</c:v>
                </c:pt>
              </c:numCache>
            </c:numRef>
          </c:val>
          <c:extLst>
            <c:ext xmlns:c16="http://schemas.microsoft.com/office/drawing/2014/chart" uri="{C3380CC4-5D6E-409C-BE32-E72D297353CC}">
              <c16:uniqueId val="{00000008-1AB3-4224-AE1E-54FFE16C16CF}"/>
            </c:ext>
          </c:extLst>
        </c:ser>
        <c:ser>
          <c:idx val="9"/>
          <c:order val="9"/>
          <c:tx>
            <c:strRef>
              <c:f>Sheet1!$T$1</c:f>
              <c:strCache>
                <c:ptCount val="1"/>
                <c:pt idx="0">
                  <c:v>Column21</c:v>
                </c:pt>
              </c:strCache>
            </c:strRef>
          </c:tx>
          <c:spPr>
            <a:solidFill>
              <a:srgbClr val="033E8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val>
            <c:numRef>
              <c:f>Sheet1!$T$3</c:f>
              <c:numCache>
                <c:formatCode>General</c:formatCode>
                <c:ptCount val="1"/>
                <c:pt idx="0">
                  <c:v>327.3</c:v>
                </c:pt>
              </c:numCache>
            </c:numRef>
          </c:val>
          <c:extLst>
            <c:ext xmlns:c16="http://schemas.microsoft.com/office/drawing/2014/chart" uri="{C3380CC4-5D6E-409C-BE32-E72D297353CC}">
              <c16:uniqueId val="{00000000-9C8B-4410-B3B7-928D05F50AE8}"/>
            </c:ext>
          </c:extLst>
        </c:ser>
        <c:dLbls>
          <c:dLblPos val="outEnd"/>
          <c:showLegendKey val="0"/>
          <c:showVal val="1"/>
          <c:showCatName val="0"/>
          <c:showSerName val="0"/>
          <c:showPercent val="0"/>
          <c:showBubbleSize val="0"/>
        </c:dLbls>
        <c:gapWidth val="0"/>
        <c:overlap val="-6"/>
        <c:axId val="34945280"/>
        <c:axId val="34955264"/>
      </c:barChart>
      <c:catAx>
        <c:axId val="34945280"/>
        <c:scaling>
          <c:orientation val="minMax"/>
        </c:scaling>
        <c:delete val="1"/>
        <c:axPos val="b"/>
        <c:majorGridlines>
          <c:spPr>
            <a:ln w="9525" cap="flat" cmpd="sng" algn="ctr">
              <a:noFill/>
              <a:prstDash val="solid"/>
              <a:round/>
            </a:ln>
            <a:effectLst/>
          </c:spPr>
        </c:majorGridlines>
        <c:numFmt formatCode="General" sourceLinked="1"/>
        <c:majorTickMark val="out"/>
        <c:minorTickMark val="none"/>
        <c:tickLblPos val="nextTo"/>
        <c:crossAx val="34955264"/>
        <c:crosses val="autoZero"/>
        <c:auto val="1"/>
        <c:lblAlgn val="ctr"/>
        <c:lblOffset val="100"/>
        <c:noMultiLvlLbl val="0"/>
      </c:catAx>
      <c:valAx>
        <c:axId val="34955264"/>
        <c:scaling>
          <c:orientation val="minMax"/>
        </c:scaling>
        <c:delete val="1"/>
        <c:axPos val="l"/>
        <c:numFmt formatCode="_(* #,##0_);_(* \(#,##0\);_(* &quot;-&quot;??_);_(@_)" sourceLinked="1"/>
        <c:majorTickMark val="out"/>
        <c:minorTickMark val="none"/>
        <c:tickLblPos val="nextTo"/>
        <c:crossAx val="34945280"/>
        <c:crosses val="autoZero"/>
        <c:crossBetween val="between"/>
      </c:valAx>
      <c:spPr>
        <a:noFill/>
        <a:ln w="25400">
          <a:noFill/>
        </a:ln>
        <a:effectLst/>
      </c:spPr>
    </c:plotArea>
    <c:plotVisOnly val="1"/>
    <c:dispBlanksAs val="gap"/>
    <c:showDLblsOverMax val="0"/>
  </c:chart>
  <c:spPr>
    <a:noFill/>
    <a:ln w="9525" cap="flat" cmpd="sng" algn="ctr">
      <a:noFill/>
      <a:prstDash val="solid"/>
    </a:ln>
    <a:effectLst/>
  </c:spPr>
  <c:txPr>
    <a:bodyPr/>
    <a:lstStyle/>
    <a:p>
      <a:pPr>
        <a:defRPr sz="1800" baseline="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52787658303633E-2"/>
          <c:y val="0.10896824985715688"/>
          <c:w val="0.97506555163839426"/>
          <c:h val="0.69339275145704715"/>
        </c:manualLayout>
      </c:layout>
      <c:barChart>
        <c:barDir val="col"/>
        <c:grouping val="stacked"/>
        <c:varyColors val="0"/>
        <c:ser>
          <c:idx val="0"/>
          <c:order val="0"/>
          <c:tx>
            <c:strRef>
              <c:f>Sheet1!$B$1</c:f>
              <c:strCache>
                <c:ptCount val="1"/>
                <c:pt idx="0">
                  <c:v>MVFT</c:v>
                </c:pt>
              </c:strCache>
            </c:strRef>
          </c:tx>
          <c:spPr>
            <a:solidFill>
              <a:srgbClr val="033E8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0"/>
                <c:pt idx="0">
                  <c:v>16</c:v>
                </c:pt>
                <c:pt idx="1">
                  <c:v>17</c:v>
                </c:pt>
                <c:pt idx="2">
                  <c:v>18</c:v>
                </c:pt>
                <c:pt idx="3">
                  <c:v>19</c:v>
                </c:pt>
                <c:pt idx="4">
                  <c:v>20</c:v>
                </c:pt>
                <c:pt idx="5">
                  <c:v>21</c:v>
                </c:pt>
                <c:pt idx="6">
                  <c:v>22</c:v>
                </c:pt>
                <c:pt idx="7">
                  <c:v>23</c:v>
                </c:pt>
                <c:pt idx="8">
                  <c:v>24</c:v>
                </c:pt>
                <c:pt idx="9">
                  <c:v>25</c:v>
                </c:pt>
              </c:numCache>
            </c:numRef>
          </c:cat>
          <c:val>
            <c:numRef>
              <c:f>Sheet1!$B$2:$B$15</c:f>
              <c:numCache>
                <c:formatCode>General</c:formatCode>
                <c:ptCount val="10"/>
                <c:pt idx="0">
                  <c:v>70.7</c:v>
                </c:pt>
                <c:pt idx="1">
                  <c:v>72.7</c:v>
                </c:pt>
                <c:pt idx="2">
                  <c:v>74</c:v>
                </c:pt>
                <c:pt idx="3">
                  <c:v>74.8</c:v>
                </c:pt>
                <c:pt idx="4">
                  <c:v>68.400000000000006</c:v>
                </c:pt>
                <c:pt idx="5">
                  <c:v>68</c:v>
                </c:pt>
                <c:pt idx="6">
                  <c:v>73.099999999999994</c:v>
                </c:pt>
                <c:pt idx="7">
                  <c:v>72.400000000000006</c:v>
                </c:pt>
                <c:pt idx="8">
                  <c:v>70.599999999999994</c:v>
                </c:pt>
                <c:pt idx="9">
                  <c:v>70.099999999999994</c:v>
                </c:pt>
              </c:numCache>
            </c:numRef>
          </c:val>
          <c:extLst>
            <c:ext xmlns:c16="http://schemas.microsoft.com/office/drawing/2014/chart" uri="{C3380CC4-5D6E-409C-BE32-E72D297353CC}">
              <c16:uniqueId val="{00000000-5E9E-4638-B112-C1DC1438AC88}"/>
            </c:ext>
          </c:extLst>
        </c:ser>
        <c:ser>
          <c:idx val="1"/>
          <c:order val="1"/>
          <c:tx>
            <c:strRef>
              <c:f>Sheet1!$C$1</c:f>
              <c:strCache>
                <c:ptCount val="1"/>
                <c:pt idx="0">
                  <c:v>Jet-Aviation</c:v>
                </c:pt>
              </c:strCache>
            </c:strRef>
          </c:tx>
          <c:spPr>
            <a:solidFill>
              <a:srgbClr val="0463CF"/>
            </a:solidFill>
            <a:ln>
              <a:noFill/>
            </a:ln>
            <a:effectLst/>
          </c:spPr>
          <c:invertIfNegative val="0"/>
          <c:dLbls>
            <c:dLbl>
              <c:idx val="0"/>
              <c:layout>
                <c:manualLayout>
                  <c:x val="3.2185105071273986E-3"/>
                  <c:y val="7.99827061014988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8B-4006-B5CC-2AF326A4BEA1}"/>
                </c:ext>
              </c:extLst>
            </c:dLbl>
            <c:dLbl>
              <c:idx val="1"/>
              <c:layout>
                <c:manualLayout>
                  <c:x val="0"/>
                  <c:y val="5.998702957612471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8B-4006-B5CC-2AF326A4BEA1}"/>
                </c:ext>
              </c:extLst>
            </c:dLbl>
            <c:dLbl>
              <c:idx val="2"/>
              <c:layout>
                <c:manualLayout>
                  <c:x val="0"/>
                  <c:y val="5.99870295761239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33-4AF2-AF46-EE21BFBFFA0D}"/>
                </c:ext>
              </c:extLst>
            </c:dLbl>
            <c:dLbl>
              <c:idx val="3"/>
              <c:layout>
                <c:manualLayout>
                  <c:x val="0"/>
                  <c:y val="7.99827061014988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33-4AF2-AF46-EE21BFBFFA0D}"/>
                </c:ext>
              </c:extLst>
            </c:dLbl>
            <c:dLbl>
              <c:idx val="4"/>
              <c:layout>
                <c:manualLayout>
                  <c:x val="0"/>
                  <c:y val="5.99870295761239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33-4AF2-AF46-EE21BFBFFA0D}"/>
                </c:ext>
              </c:extLst>
            </c:dLbl>
            <c:dLbl>
              <c:idx val="5"/>
              <c:layout>
                <c:manualLayout>
                  <c:x val="-5.4037362976686737E-5"/>
                  <c:y val="3.453434058633456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33-4AF2-AF46-EE21BFBFFA0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0"/>
                <c:pt idx="0">
                  <c:v>16</c:v>
                </c:pt>
                <c:pt idx="1">
                  <c:v>17</c:v>
                </c:pt>
                <c:pt idx="2">
                  <c:v>18</c:v>
                </c:pt>
                <c:pt idx="3">
                  <c:v>19</c:v>
                </c:pt>
                <c:pt idx="4">
                  <c:v>20</c:v>
                </c:pt>
                <c:pt idx="5">
                  <c:v>21</c:v>
                </c:pt>
                <c:pt idx="6">
                  <c:v>22</c:v>
                </c:pt>
                <c:pt idx="7">
                  <c:v>23</c:v>
                </c:pt>
                <c:pt idx="8">
                  <c:v>24</c:v>
                </c:pt>
                <c:pt idx="9">
                  <c:v>25</c:v>
                </c:pt>
              </c:numCache>
            </c:numRef>
          </c:cat>
          <c:val>
            <c:numRef>
              <c:f>Sheet1!$C$2:$C$15</c:f>
              <c:numCache>
                <c:formatCode>General</c:formatCode>
                <c:ptCount val="10"/>
                <c:pt idx="0">
                  <c:v>3.8</c:v>
                </c:pt>
                <c:pt idx="1">
                  <c:v>4</c:v>
                </c:pt>
                <c:pt idx="2">
                  <c:v>3.9</c:v>
                </c:pt>
                <c:pt idx="3">
                  <c:v>4</c:v>
                </c:pt>
                <c:pt idx="4">
                  <c:v>3.2</c:v>
                </c:pt>
                <c:pt idx="5">
                  <c:v>2.7</c:v>
                </c:pt>
              </c:numCache>
            </c:numRef>
          </c:val>
          <c:extLst>
            <c:ext xmlns:c16="http://schemas.microsoft.com/office/drawing/2014/chart" uri="{C3380CC4-5D6E-409C-BE32-E72D297353CC}">
              <c16:uniqueId val="{00000001-5E9E-4638-B112-C1DC1438AC88}"/>
            </c:ext>
          </c:extLst>
        </c:ser>
        <c:ser>
          <c:idx val="2"/>
          <c:order val="2"/>
          <c:tx>
            <c:strRef>
              <c:f>Sheet1!$D$1</c:f>
              <c:strCache>
                <c:ptCount val="1"/>
                <c:pt idx="0">
                  <c:v>FRI 1 </c:v>
                </c:pt>
              </c:strCache>
            </c:strRef>
          </c:tx>
          <c:spPr>
            <a:solidFill>
              <a:srgbClr val="057199"/>
            </a:solidFill>
            <a:ln>
              <a:noFill/>
            </a:ln>
            <a:effectLst/>
          </c:spPr>
          <c:invertIfNegative val="0"/>
          <c:dLbls>
            <c:dLbl>
              <c:idx val="0"/>
              <c:layout>
                <c:manualLayout>
                  <c:x val="1.072836835709146E-3"/>
                  <c:y val="1.999567652537490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B2-4406-A9D1-FA728A26FEBD}"/>
                </c:ext>
              </c:extLst>
            </c:dLbl>
            <c:dLbl>
              <c:idx val="1"/>
              <c:layout>
                <c:manualLayout>
                  <c:x val="2.1456736714182524E-3"/>
                  <c:y val="1.59965412202999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3D-4B37-84C1-F44765779983}"/>
                </c:ext>
              </c:extLst>
            </c:dLbl>
            <c:dLbl>
              <c:idx val="2"/>
              <c:layout>
                <c:manualLayout>
                  <c:x val="1.072836835709146E-3"/>
                  <c:y val="2.59943794829873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8B-4006-B5CC-2AF326A4BEA1}"/>
                </c:ext>
              </c:extLst>
            </c:dLbl>
            <c:dLbl>
              <c:idx val="3"/>
              <c:layout>
                <c:manualLayout>
                  <c:x val="1.0728368357090672E-3"/>
                  <c:y val="3.39926500931373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8B-4006-B5CC-2AF326A4BEA1}"/>
                </c:ext>
              </c:extLst>
            </c:dLbl>
            <c:dLbl>
              <c:idx val="5"/>
              <c:layout>
                <c:manualLayout>
                  <c:x val="-7.8673792438973621E-17"/>
                  <c:y val="9.997838262687380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29-435B-9AA7-F561C1028FB5}"/>
                </c:ext>
              </c:extLst>
            </c:dLbl>
            <c:dLbl>
              <c:idx val="6"/>
              <c:layout>
                <c:manualLayout>
                  <c:x val="-1.072836835709146E-3"/>
                  <c:y val="1.99956765253748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1D-4AC2-8461-7BE1BBAE247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0"/>
                <c:pt idx="0">
                  <c:v>16</c:v>
                </c:pt>
                <c:pt idx="1">
                  <c:v>17</c:v>
                </c:pt>
                <c:pt idx="2">
                  <c:v>18</c:v>
                </c:pt>
                <c:pt idx="3">
                  <c:v>19</c:v>
                </c:pt>
                <c:pt idx="4">
                  <c:v>20</c:v>
                </c:pt>
                <c:pt idx="5">
                  <c:v>21</c:v>
                </c:pt>
                <c:pt idx="6">
                  <c:v>22</c:v>
                </c:pt>
                <c:pt idx="7">
                  <c:v>23</c:v>
                </c:pt>
                <c:pt idx="8">
                  <c:v>24</c:v>
                </c:pt>
                <c:pt idx="9">
                  <c:v>25</c:v>
                </c:pt>
              </c:numCache>
            </c:numRef>
          </c:cat>
          <c:val>
            <c:numRef>
              <c:f>Sheet1!$D$2:$D$15</c:f>
              <c:numCache>
                <c:formatCode>General</c:formatCode>
                <c:ptCount val="10"/>
                <c:pt idx="0">
                  <c:v>80.599999999999994</c:v>
                </c:pt>
                <c:pt idx="1">
                  <c:v>86.1</c:v>
                </c:pt>
                <c:pt idx="2">
                  <c:v>89.6</c:v>
                </c:pt>
                <c:pt idx="3">
                  <c:v>92</c:v>
                </c:pt>
                <c:pt idx="4">
                  <c:v>83.8</c:v>
                </c:pt>
                <c:pt idx="5">
                  <c:v>89.7</c:v>
                </c:pt>
                <c:pt idx="6">
                  <c:v>87.5</c:v>
                </c:pt>
                <c:pt idx="7">
                  <c:v>89.4</c:v>
                </c:pt>
                <c:pt idx="8">
                  <c:v>86.5</c:v>
                </c:pt>
                <c:pt idx="9">
                  <c:v>85.9</c:v>
                </c:pt>
              </c:numCache>
            </c:numRef>
          </c:val>
          <c:extLst>
            <c:ext xmlns:c16="http://schemas.microsoft.com/office/drawing/2014/chart" uri="{C3380CC4-5D6E-409C-BE32-E72D297353CC}">
              <c16:uniqueId val="{00000000-C78B-4006-B5CC-2AF326A4BEA1}"/>
            </c:ext>
          </c:extLst>
        </c:ser>
        <c:ser>
          <c:idx val="3"/>
          <c:order val="3"/>
          <c:tx>
            <c:strRef>
              <c:f>Sheet1!$E$1</c:f>
              <c:strCache>
                <c:ptCount val="1"/>
                <c:pt idx="0">
                  <c:v>FRI -2</c:v>
                </c:pt>
              </c:strCache>
            </c:strRef>
          </c:tx>
          <c:spPr>
            <a:solidFill>
              <a:srgbClr val="048E8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0"/>
                <c:pt idx="0">
                  <c:v>16</c:v>
                </c:pt>
                <c:pt idx="1">
                  <c:v>17</c:v>
                </c:pt>
                <c:pt idx="2">
                  <c:v>18</c:v>
                </c:pt>
                <c:pt idx="3">
                  <c:v>19</c:v>
                </c:pt>
                <c:pt idx="4">
                  <c:v>20</c:v>
                </c:pt>
                <c:pt idx="5">
                  <c:v>21</c:v>
                </c:pt>
                <c:pt idx="6">
                  <c:v>22</c:v>
                </c:pt>
                <c:pt idx="7">
                  <c:v>23</c:v>
                </c:pt>
                <c:pt idx="8">
                  <c:v>24</c:v>
                </c:pt>
                <c:pt idx="9">
                  <c:v>25</c:v>
                </c:pt>
              </c:numCache>
            </c:numRef>
          </c:cat>
          <c:val>
            <c:numRef>
              <c:f>Sheet1!$E$2:$E$15</c:f>
              <c:numCache>
                <c:formatCode>General</c:formatCode>
                <c:ptCount val="10"/>
                <c:pt idx="2">
                  <c:v>6.9</c:v>
                </c:pt>
                <c:pt idx="3">
                  <c:v>13.7</c:v>
                </c:pt>
                <c:pt idx="4">
                  <c:v>16.5</c:v>
                </c:pt>
                <c:pt idx="5">
                  <c:v>24.5</c:v>
                </c:pt>
                <c:pt idx="6">
                  <c:v>33</c:v>
                </c:pt>
                <c:pt idx="7">
                  <c:v>42.9</c:v>
                </c:pt>
                <c:pt idx="8">
                  <c:v>57.5</c:v>
                </c:pt>
                <c:pt idx="9">
                  <c:v>74.099999999999994</c:v>
                </c:pt>
              </c:numCache>
            </c:numRef>
          </c:val>
          <c:extLst>
            <c:ext xmlns:c16="http://schemas.microsoft.com/office/drawing/2014/chart" uri="{C3380CC4-5D6E-409C-BE32-E72D297353CC}">
              <c16:uniqueId val="{00000001-C78B-4006-B5CC-2AF326A4BEA1}"/>
            </c:ext>
          </c:extLst>
        </c:ser>
        <c:dLbls>
          <c:showLegendKey val="0"/>
          <c:showVal val="0"/>
          <c:showCatName val="0"/>
          <c:showSerName val="0"/>
          <c:showPercent val="0"/>
          <c:showBubbleSize val="0"/>
        </c:dLbls>
        <c:gapWidth val="36"/>
        <c:overlap val="100"/>
        <c:axId val="604452216"/>
        <c:axId val="604455416"/>
      </c:barChart>
      <c:catAx>
        <c:axId val="60445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04455416"/>
        <c:crosses val="autoZero"/>
        <c:auto val="1"/>
        <c:lblAlgn val="ctr"/>
        <c:lblOffset val="100"/>
        <c:noMultiLvlLbl val="0"/>
      </c:catAx>
      <c:valAx>
        <c:axId val="604455416"/>
        <c:scaling>
          <c:orientation val="minMax"/>
        </c:scaling>
        <c:delete val="1"/>
        <c:axPos val="l"/>
        <c:numFmt formatCode="General" sourceLinked="1"/>
        <c:majorTickMark val="none"/>
        <c:minorTickMark val="none"/>
        <c:tickLblPos val="nextTo"/>
        <c:crossAx val="604452216"/>
        <c:crosses val="autoZero"/>
        <c:crossBetween val="between"/>
      </c:valAx>
      <c:spPr>
        <a:noFill/>
        <a:ln>
          <a:noFill/>
        </a:ln>
        <a:effectLst/>
      </c:spPr>
    </c:plotArea>
    <c:legend>
      <c:legendPos val="b"/>
      <c:layout>
        <c:manualLayout>
          <c:xMode val="edge"/>
          <c:yMode val="edge"/>
          <c:x val="0.16793520470993953"/>
          <c:y val="0.90539352672248974"/>
          <c:w val="0.68391008309501444"/>
          <c:h val="5.91705132102932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spPr>
            <a:effectLst/>
          </c:spPr>
          <c:explosion val="4"/>
          <c:dPt>
            <c:idx val="0"/>
            <c:bubble3D val="0"/>
            <c:spPr>
              <a:solidFill>
                <a:srgbClr val="048E8F"/>
              </a:solidFill>
              <a:ln>
                <a:noFill/>
              </a:ln>
              <a:effectLst/>
            </c:spPr>
            <c:extLst>
              <c:ext xmlns:c16="http://schemas.microsoft.com/office/drawing/2014/chart" uri="{C3380CC4-5D6E-409C-BE32-E72D297353CC}">
                <c16:uniqueId val="{00000001-F0B9-4077-80C1-731F52F4AB9D}"/>
              </c:ext>
            </c:extLst>
          </c:dPt>
          <c:dPt>
            <c:idx val="1"/>
            <c:bubble3D val="0"/>
            <c:spPr>
              <a:solidFill>
                <a:schemeClr val="accent1">
                  <a:tint val="54000"/>
                </a:schemeClr>
              </a:solidFill>
              <a:ln>
                <a:noFill/>
              </a:ln>
              <a:effectLst/>
            </c:spPr>
            <c:extLst>
              <c:ext xmlns:c16="http://schemas.microsoft.com/office/drawing/2014/chart" uri="{C3380CC4-5D6E-409C-BE32-E72D297353CC}">
                <c16:uniqueId val="{00000003-F0B9-4077-80C1-731F52F4AB9D}"/>
              </c:ext>
            </c:extLst>
          </c:dPt>
          <c:dPt>
            <c:idx val="2"/>
            <c:bubble3D val="0"/>
            <c:spPr>
              <a:solidFill>
                <a:srgbClr val="033E82"/>
              </a:solidFill>
              <a:ln>
                <a:noFill/>
              </a:ln>
              <a:effectLst/>
            </c:spPr>
            <c:extLst>
              <c:ext xmlns:c16="http://schemas.microsoft.com/office/drawing/2014/chart" uri="{C3380CC4-5D6E-409C-BE32-E72D297353CC}">
                <c16:uniqueId val="{00000005-F0B9-4077-80C1-731F52F4AB9D}"/>
              </c:ext>
            </c:extLst>
          </c:dPt>
          <c:dPt>
            <c:idx val="3"/>
            <c:bubble3D val="0"/>
            <c:spPr>
              <a:solidFill>
                <a:srgbClr val="02264F"/>
              </a:solidFill>
              <a:ln>
                <a:noFill/>
              </a:ln>
              <a:effectLst/>
            </c:spPr>
            <c:extLst>
              <c:ext xmlns:c16="http://schemas.microsoft.com/office/drawing/2014/chart" uri="{C3380CC4-5D6E-409C-BE32-E72D297353CC}">
                <c16:uniqueId val="{00000006-F0B9-4077-80C1-731F52F4AB9D}"/>
              </c:ext>
            </c:extLst>
          </c:dPt>
          <c:dPt>
            <c:idx val="4"/>
            <c:bubble3D val="0"/>
            <c:spPr>
              <a:solidFill>
                <a:srgbClr val="057199"/>
              </a:solidFill>
              <a:ln>
                <a:noFill/>
              </a:ln>
              <a:effectLst/>
            </c:spPr>
            <c:extLst>
              <c:ext xmlns:c16="http://schemas.microsoft.com/office/drawing/2014/chart" uri="{C3380CC4-5D6E-409C-BE32-E72D297353CC}">
                <c16:uniqueId val="{00000007-F0B9-4077-80C1-731F52F4AB9D}"/>
              </c:ext>
            </c:extLst>
          </c:dPt>
          <c:dPt>
            <c:idx val="5"/>
            <c:bubble3D val="0"/>
            <c:spPr>
              <a:solidFill>
                <a:srgbClr val="0463CF"/>
              </a:solidFill>
              <a:ln>
                <a:noFill/>
              </a:ln>
              <a:effectLst/>
            </c:spPr>
            <c:extLst>
              <c:ext xmlns:c16="http://schemas.microsoft.com/office/drawing/2014/chart" uri="{C3380CC4-5D6E-409C-BE32-E72D297353CC}">
                <c16:uniqueId val="{0000000A-2240-4530-AE4B-BEDE6BE8C262}"/>
              </c:ext>
            </c:extLst>
          </c:dPt>
          <c:dPt>
            <c:idx val="6"/>
            <c:bubble3D val="0"/>
            <c:spPr>
              <a:solidFill>
                <a:schemeClr val="accent1">
                  <a:tint val="48000"/>
                </a:schemeClr>
              </a:solidFill>
              <a:ln>
                <a:noFill/>
              </a:ln>
              <a:effectLst/>
            </c:spPr>
            <c:extLst>
              <c:ext xmlns:c16="http://schemas.microsoft.com/office/drawing/2014/chart" uri="{C3380CC4-5D6E-409C-BE32-E72D297353CC}">
                <c16:uniqueId val="{0000000D-F43A-4B6C-9D76-B06B5591F5AF}"/>
              </c:ext>
            </c:extLst>
          </c:dPt>
          <c:dLbls>
            <c:dLbl>
              <c:idx val="0"/>
              <c:layout>
                <c:manualLayout>
                  <c:x val="-0.20390377181569935"/>
                  <c:y val="5.7597208880746133E-3"/>
                </c:manualLayout>
              </c:layout>
              <c:tx>
                <c:rich>
                  <a:bodyPr rot="0" spcFirstLastPara="1" vertOverflow="ellipsis" vert="horz" wrap="square" anchor="ctr" anchorCtr="0"/>
                  <a:lstStyle/>
                  <a:p>
                    <a:pPr algn="l">
                      <a:defRPr sz="1600" b="1" i="0" u="none" strike="noStrike" kern="1200" spc="0" baseline="0">
                        <a:solidFill>
                          <a:schemeClr val="tx1"/>
                        </a:solidFill>
                        <a:latin typeface="+mj-lt"/>
                        <a:ea typeface="+mn-ea"/>
                        <a:cs typeface="+mn-cs"/>
                      </a:defRPr>
                    </a:pPr>
                    <a:fld id="{DDE30203-3B14-4820-A29E-1C131D01DF4D}" type="CATEGORYNAME">
                      <a:rPr lang="en-US" sz="1600">
                        <a:solidFill>
                          <a:schemeClr val="bg1"/>
                        </a:solidFill>
                      </a:rPr>
                      <a:pPr algn="l">
                        <a:defRPr sz="1600">
                          <a:solidFill>
                            <a:schemeClr val="tx1"/>
                          </a:solidFill>
                        </a:defRPr>
                      </a:pPr>
                      <a:t>[CATEGORY NAME]</a:t>
                    </a:fld>
                    <a:r>
                      <a:rPr lang="en-US" sz="1600" baseline="0" dirty="0">
                        <a:solidFill>
                          <a:schemeClr val="bg1"/>
                        </a:solidFill>
                      </a:rPr>
                      <a:t>
</a:t>
                    </a:r>
                    <a:fld id="{D6FBEB35-9260-4A82-AE4F-E6F41E28EB9C}" type="PERCENTAGE">
                      <a:rPr lang="en-US" sz="1600" baseline="0">
                        <a:solidFill>
                          <a:schemeClr val="bg1"/>
                        </a:solidFill>
                      </a:rPr>
                      <a:pPr algn="l">
                        <a:defRPr sz="1600">
                          <a:solidFill>
                            <a:schemeClr val="tx1"/>
                          </a:solidFill>
                        </a:defRPr>
                      </a:pPr>
                      <a:t>[PERCENTAGE]</a:t>
                    </a:fld>
                    <a:endParaRPr lang="en-US" sz="1600" baseline="0" dirty="0">
                      <a:solidFill>
                        <a:schemeClr val="bg1"/>
                      </a:solidFill>
                    </a:endParaRPr>
                  </a:p>
                </c:rich>
              </c:tx>
              <c:numFmt formatCode="0.0%" sourceLinked="0"/>
              <c:spPr>
                <a:noFill/>
                <a:ln>
                  <a:noFill/>
                </a:ln>
                <a:effectLst/>
              </c:spPr>
              <c:txPr>
                <a:bodyPr rot="0" spcFirstLastPara="1" vertOverflow="ellipsis" vert="horz" wrap="square" anchor="ctr" anchorCtr="0"/>
                <a:lstStyle/>
                <a:p>
                  <a:pPr algn="l">
                    <a:defRPr sz="1600" b="1" i="0" u="none" strike="noStrike" kern="1200" spc="0" baseline="0">
                      <a:solidFill>
                        <a:schemeClr val="tx1"/>
                      </a:solidFill>
                      <a:latin typeface="+mj-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0B9-4077-80C1-731F52F4AB9D}"/>
                </c:ext>
              </c:extLst>
            </c:dLbl>
            <c:dLbl>
              <c:idx val="1"/>
              <c:layout>
                <c:manualLayout>
                  <c:x val="0.23563288183494635"/>
                  <c:y val="-4.1096732039228416E-3"/>
                </c:manualLayout>
              </c:layout>
              <c:numFmt formatCode="0.0%" sourceLinked="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j-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342233564696531"/>
                      <c:h val="0.11059737559406721"/>
                    </c:manualLayout>
                  </c15:layout>
                </c:ext>
                <c:ext xmlns:c16="http://schemas.microsoft.com/office/drawing/2014/chart" uri="{C3380CC4-5D6E-409C-BE32-E72D297353CC}">
                  <c16:uniqueId val="{00000003-F0B9-4077-80C1-731F52F4AB9D}"/>
                </c:ext>
              </c:extLst>
            </c:dLbl>
            <c:dLbl>
              <c:idx val="2"/>
              <c:delete val="1"/>
              <c:extLst>
                <c:ext xmlns:c15="http://schemas.microsoft.com/office/drawing/2012/chart" uri="{CE6537A1-D6FC-4f65-9D91-7224C49458BB}"/>
                <c:ext xmlns:c16="http://schemas.microsoft.com/office/drawing/2014/chart" uri="{C3380CC4-5D6E-409C-BE32-E72D297353CC}">
                  <c16:uniqueId val="{00000005-F0B9-4077-80C1-731F52F4AB9D}"/>
                </c:ext>
              </c:extLst>
            </c:dLbl>
            <c:dLbl>
              <c:idx val="3"/>
              <c:layout>
                <c:manualLayout>
                  <c:x val="-6.0213194361683028E-2"/>
                  <c:y val="0.12027641275733134"/>
                </c:manualLayout>
              </c:layout>
              <c:numFmt formatCode="0.0%" sourceLinked="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j-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F0B9-4077-80C1-731F52F4AB9D}"/>
                </c:ext>
              </c:extLst>
            </c:dLbl>
            <c:dLbl>
              <c:idx val="4"/>
              <c:layout>
                <c:manualLayout>
                  <c:x val="0.16711154892947017"/>
                  <c:y val="6.9064531171421681E-2"/>
                </c:manualLayout>
              </c:layout>
              <c:numFmt formatCode="0.0%" sourceLinked="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j-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427254207219161"/>
                      <c:h val="0.16907388506583451"/>
                    </c:manualLayout>
                  </c15:layout>
                </c:ext>
                <c:ext xmlns:c16="http://schemas.microsoft.com/office/drawing/2014/chart" uri="{C3380CC4-5D6E-409C-BE32-E72D297353CC}">
                  <c16:uniqueId val="{00000007-F0B9-4077-80C1-731F52F4AB9D}"/>
                </c:ext>
              </c:extLst>
            </c:dLbl>
            <c:dLbl>
              <c:idx val="5"/>
              <c:layout>
                <c:manualLayout>
                  <c:x val="0.11632094365325131"/>
                  <c:y val="0.16876703590963515"/>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j-lt"/>
                        <a:ea typeface="+mn-ea"/>
                        <a:cs typeface="+mn-cs"/>
                      </a:defRPr>
                    </a:pPr>
                    <a:fld id="{15531B47-2A1B-4807-9B78-84D88A367874}" type="CATEGORYNAME">
                      <a:rPr lang="en-US" sz="1600">
                        <a:solidFill>
                          <a:schemeClr val="tx1"/>
                        </a:solidFill>
                      </a:rPr>
                      <a:pPr>
                        <a:defRPr sz="1600">
                          <a:solidFill>
                            <a:schemeClr val="tx1"/>
                          </a:solidFill>
                        </a:defRPr>
                      </a:pPr>
                      <a:t>[CATEGORY NAME]</a:t>
                    </a:fld>
                    <a:r>
                      <a:rPr lang="en-US" sz="1600" baseline="0" dirty="0">
                        <a:solidFill>
                          <a:schemeClr val="tx1"/>
                        </a:solidFill>
                      </a:rPr>
                      <a:t>
</a:t>
                    </a:r>
                    <a:fld id="{5683F71F-F749-4675-8D79-AF04A4E006B0}" type="PERCENTAGE">
                      <a:rPr lang="en-US" sz="1600" baseline="0">
                        <a:solidFill>
                          <a:schemeClr val="tx1"/>
                        </a:solidFill>
                      </a:rPr>
                      <a:pPr>
                        <a:defRPr sz="1600">
                          <a:solidFill>
                            <a:schemeClr val="tx1"/>
                          </a:solidFill>
                        </a:defRPr>
                      </a:pPr>
                      <a:t>[PERCENTAGE]</a:t>
                    </a:fld>
                    <a:endParaRPr lang="en-US" sz="1600" baseline="0" dirty="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j-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240-4530-AE4B-BEDE6BE8C262}"/>
                </c:ext>
              </c:extLst>
            </c:dLbl>
            <c:dLbl>
              <c:idx val="6"/>
              <c:layout>
                <c:manualLayout>
                  <c:x val="-0.27232785631761186"/>
                  <c:y val="0.12748598727939392"/>
                </c:manualLayout>
              </c:layout>
              <c:tx>
                <c:rich>
                  <a:bodyPr rot="0" spcFirstLastPara="1" vertOverflow="ellipsis" vert="horz" wrap="square" anchor="ctr" anchorCtr="1"/>
                  <a:lstStyle/>
                  <a:p>
                    <a:pPr>
                      <a:defRPr sz="1600" b="1" i="0" u="none" strike="noStrike" kern="1200" spc="0" baseline="0">
                        <a:solidFill>
                          <a:schemeClr val="tx1"/>
                        </a:solidFill>
                        <a:latin typeface="+mj-lt"/>
                        <a:ea typeface="+mn-ea"/>
                        <a:cs typeface="+mn-cs"/>
                      </a:defRPr>
                    </a:pPr>
                    <a:fld id="{A2824710-7AC2-4D6D-9909-BE4EFBB3A959}" type="CATEGORYNAME">
                      <a:rPr lang="en-US" sz="1600">
                        <a:solidFill>
                          <a:schemeClr val="tx1"/>
                        </a:solidFill>
                      </a:rPr>
                      <a:pPr>
                        <a:defRPr sz="1600">
                          <a:solidFill>
                            <a:schemeClr val="tx1"/>
                          </a:solidFill>
                        </a:defRPr>
                      </a:pPr>
                      <a:t>[CATEGORY NAME]</a:t>
                    </a:fld>
                    <a:r>
                      <a:rPr lang="en-US" sz="1600" baseline="0" dirty="0">
                        <a:solidFill>
                          <a:schemeClr val="tx1"/>
                        </a:solidFill>
                      </a:rPr>
                      <a:t>
</a:t>
                    </a:r>
                    <a:fld id="{161B0CD3-387E-4D8F-9E11-193ED7A25FE9}" type="PERCENTAGE">
                      <a:rPr lang="en-US" sz="1600" baseline="0" smtClean="0">
                        <a:solidFill>
                          <a:schemeClr val="tx1"/>
                        </a:solidFill>
                      </a:rPr>
                      <a:pPr>
                        <a:defRPr sz="1600">
                          <a:solidFill>
                            <a:schemeClr val="tx1"/>
                          </a:solidFill>
                        </a:defRPr>
                      </a:pPr>
                      <a:t>[PERCENTAGE]</a:t>
                    </a:fld>
                    <a:endParaRPr lang="en-US" sz="1600" baseline="0" dirty="0">
                      <a:solidFill>
                        <a:schemeClr val="tx1"/>
                      </a:solidFill>
                    </a:endParaRPr>
                  </a:p>
                </c:rich>
              </c:tx>
              <c:numFmt formatCode="0.0%" sourceLinked="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j-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43A-4B6C-9D76-B06B5591F5A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j-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Sheet1!$A$2:$A$8</c:f>
              <c:strCache>
                <c:ptCount val="7"/>
                <c:pt idx="0">
                  <c:v>Sales Tax</c:v>
                </c:pt>
                <c:pt idx="1">
                  <c:v>Transit Advertising</c:v>
                </c:pt>
                <c:pt idx="2">
                  <c:v>Capital Grant</c:v>
                </c:pt>
                <c:pt idx="3">
                  <c:v>Medicaid Reimbursement</c:v>
                </c:pt>
                <c:pt idx="4">
                  <c:v>Passenger Fares</c:v>
                </c:pt>
                <c:pt idx="5">
                  <c:v>Fund Balance</c:v>
                </c:pt>
                <c:pt idx="6">
                  <c:v>Other</c:v>
                </c:pt>
              </c:strCache>
            </c:strRef>
          </c:cat>
          <c:val>
            <c:numRef>
              <c:f>Sheet1!$B$2:$B$8</c:f>
              <c:numCache>
                <c:formatCode>0.00%</c:formatCode>
                <c:ptCount val="7"/>
                <c:pt idx="0" formatCode="0.0%">
                  <c:v>0.5</c:v>
                </c:pt>
                <c:pt idx="1">
                  <c:v>8.0000000000000002E-3</c:v>
                </c:pt>
                <c:pt idx="2">
                  <c:v>0.214</c:v>
                </c:pt>
                <c:pt idx="3" formatCode="0.0%">
                  <c:v>1.9E-2</c:v>
                </c:pt>
                <c:pt idx="4" formatCode="0.0%">
                  <c:v>0.121</c:v>
                </c:pt>
                <c:pt idx="5" formatCode="0.0%">
                  <c:v>0.13600000000000001</c:v>
                </c:pt>
                <c:pt idx="6">
                  <c:v>2E-3</c:v>
                </c:pt>
              </c:numCache>
            </c:numRef>
          </c:val>
          <c:extLst>
            <c:ext xmlns:c16="http://schemas.microsoft.com/office/drawing/2014/chart" uri="{C3380CC4-5D6E-409C-BE32-E72D297353CC}">
              <c16:uniqueId val="{0000000B-F0B9-4077-80C1-731F52F4AB9D}"/>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800">
          <a:solidFill>
            <a:schemeClr val="bg1"/>
          </a:solidFill>
          <a:latin typeface="+mj-lt"/>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48E8F"/>
              </a:solidFill>
              <a:ln w="19050">
                <a:noFill/>
              </a:ln>
              <a:effectLst/>
            </c:spPr>
            <c:extLst>
              <c:ext xmlns:c16="http://schemas.microsoft.com/office/drawing/2014/chart" uri="{C3380CC4-5D6E-409C-BE32-E72D297353CC}">
                <c16:uniqueId val="{00000001-0FB2-4267-8338-BDE205626731}"/>
              </c:ext>
            </c:extLst>
          </c:dPt>
          <c:dPt>
            <c:idx val="1"/>
            <c:bubble3D val="0"/>
            <c:spPr>
              <a:solidFill>
                <a:srgbClr val="02264F"/>
              </a:solidFill>
              <a:ln w="19050">
                <a:noFill/>
              </a:ln>
              <a:effectLst/>
            </c:spPr>
            <c:extLst>
              <c:ext xmlns:c16="http://schemas.microsoft.com/office/drawing/2014/chart" uri="{C3380CC4-5D6E-409C-BE32-E72D297353CC}">
                <c16:uniqueId val="{00000003-0FB2-4267-8338-BDE205626731}"/>
              </c:ext>
            </c:extLst>
          </c:dPt>
          <c:dPt>
            <c:idx val="2"/>
            <c:bubble3D val="0"/>
            <c:spPr>
              <a:solidFill>
                <a:srgbClr val="4284CF"/>
              </a:solidFill>
              <a:ln w="19050">
                <a:noFill/>
              </a:ln>
              <a:effectLst/>
            </c:spPr>
            <c:extLst>
              <c:ext xmlns:c16="http://schemas.microsoft.com/office/drawing/2014/chart" uri="{C3380CC4-5D6E-409C-BE32-E72D297353CC}">
                <c16:uniqueId val="{00000002-0FB2-4267-8338-BDE205626731}"/>
              </c:ext>
            </c:extLst>
          </c:dPt>
          <c:dLbls>
            <c:dLbl>
              <c:idx val="0"/>
              <c:layout>
                <c:manualLayout>
                  <c:x val="-0.19181606549188368"/>
                  <c:y val="3.515624783733684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Century Gothic" panose="020B0502020202020204" pitchFamily="34" charset="0"/>
                        <a:ea typeface="+mn-ea"/>
                        <a:cs typeface="+mn-cs"/>
                      </a:defRPr>
                    </a:pPr>
                    <a:fld id="{FE70C569-1187-43CE-B8BF-3DBC7A24187B}" type="CATEGORYNAME">
                      <a:rPr lang="en-US" sz="1800">
                        <a:solidFill>
                          <a:schemeClr val="tx1"/>
                        </a:solidFill>
                      </a:rPr>
                      <a:pPr>
                        <a:defRPr sz="2400" b="1">
                          <a:solidFill>
                            <a:schemeClr val="tx1"/>
                          </a:solidFill>
                          <a:latin typeface="Century Gothic" panose="020B0502020202020204" pitchFamily="34" charset="0"/>
                        </a:defRPr>
                      </a:pPr>
                      <a:t>[CATEGORY NAME]</a:t>
                    </a:fld>
                    <a:endParaRPr lang="en-US" baseline="0" dirty="0">
                      <a:solidFill>
                        <a:schemeClr val="tx1"/>
                      </a:solidFill>
                    </a:endParaRPr>
                  </a:p>
                  <a:p>
                    <a:pPr>
                      <a:defRPr sz="2400" b="1">
                        <a:solidFill>
                          <a:schemeClr val="tx1"/>
                        </a:solidFill>
                        <a:latin typeface="Century Gothic" panose="020B0502020202020204" pitchFamily="34" charset="0"/>
                      </a:defRPr>
                    </a:pPr>
                    <a:fld id="{9542CB37-63CD-42B8-8E3F-E15488F08546}" type="VALUE">
                      <a:rPr lang="en-US">
                        <a:solidFill>
                          <a:schemeClr val="tx1"/>
                        </a:solidFill>
                      </a:rPr>
                      <a:pPr>
                        <a:defRPr sz="2400" b="1">
                          <a:solidFill>
                            <a:schemeClr val="tx1"/>
                          </a:solidFill>
                          <a:latin typeface="Century Gothic" panose="020B0502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918636443367935"/>
                      <c:h val="0.25662898273689816"/>
                    </c:manualLayout>
                  </c15:layout>
                  <c15:dlblFieldTable/>
                  <c15:showDataLabelsRange val="0"/>
                </c:ext>
                <c:ext xmlns:c16="http://schemas.microsoft.com/office/drawing/2014/chart" uri="{C3380CC4-5D6E-409C-BE32-E72D297353CC}">
                  <c16:uniqueId val="{00000001-0FB2-4267-8338-BDE205626731}"/>
                </c:ext>
              </c:extLst>
            </c:dLbl>
            <c:dLbl>
              <c:idx val="1"/>
              <c:layout>
                <c:manualLayout>
                  <c:x val="0.23919407051405556"/>
                  <c:y val="-4.6874997116449699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Century Gothic" panose="020B0502020202020204" pitchFamily="34" charset="0"/>
                        <a:ea typeface="+mn-ea"/>
                        <a:cs typeface="+mn-cs"/>
                      </a:defRPr>
                    </a:pPr>
                    <a:fld id="{BB98D75B-5A25-490E-96F3-72E4B85AAB6E}" type="CATEGORYNAME">
                      <a:rPr lang="en-US" sz="1800">
                        <a:solidFill>
                          <a:schemeClr val="tx1"/>
                        </a:solidFill>
                      </a:rPr>
                      <a:pPr>
                        <a:defRPr sz="2400" b="1">
                          <a:solidFill>
                            <a:schemeClr val="tx1"/>
                          </a:solidFill>
                          <a:latin typeface="Century Gothic" panose="020B0502020202020204" pitchFamily="34" charset="0"/>
                        </a:defRPr>
                      </a:pPr>
                      <a:t>[CATEGORY NAME]</a:t>
                    </a:fld>
                    <a:endParaRPr lang="en-US" baseline="0" dirty="0">
                      <a:solidFill>
                        <a:schemeClr val="tx1"/>
                      </a:solidFill>
                    </a:endParaRPr>
                  </a:p>
                  <a:p>
                    <a:pPr>
                      <a:defRPr sz="2400" b="1">
                        <a:solidFill>
                          <a:schemeClr val="tx1"/>
                        </a:solidFill>
                        <a:latin typeface="Century Gothic" panose="020B0502020202020204" pitchFamily="34" charset="0"/>
                      </a:defRPr>
                    </a:pPr>
                    <a:fld id="{9B1D3D8A-D853-4F29-A095-153B64FB2EF5}" type="VALUE">
                      <a:rPr lang="en-US">
                        <a:solidFill>
                          <a:schemeClr val="tx1"/>
                        </a:solidFill>
                      </a:rPr>
                      <a:pPr>
                        <a:defRPr sz="2400" b="1">
                          <a:solidFill>
                            <a:schemeClr val="tx1"/>
                          </a:solidFill>
                          <a:latin typeface="Century Gothic" panose="020B0502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211214199740434"/>
                      <c:h val="0.24022273374614089"/>
                    </c:manualLayout>
                  </c15:layout>
                  <c15:dlblFieldTable/>
                  <c15:showDataLabelsRange val="0"/>
                </c:ext>
                <c:ext xmlns:c16="http://schemas.microsoft.com/office/drawing/2014/chart" uri="{C3380CC4-5D6E-409C-BE32-E72D297353CC}">
                  <c16:uniqueId val="{00000003-0FB2-4267-8338-BDE205626731}"/>
                </c:ext>
              </c:extLst>
            </c:dLbl>
            <c:dLbl>
              <c:idx val="2"/>
              <c:layout>
                <c:manualLayout>
                  <c:x val="0.25794542172130269"/>
                  <c:y val="7.6171962587846809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Century Gothic" panose="020B0502020202020204" pitchFamily="34" charset="0"/>
                        <a:ea typeface="+mn-ea"/>
                        <a:cs typeface="+mn-cs"/>
                      </a:defRPr>
                    </a:pPr>
                    <a:fld id="{DB5A44E4-86D0-428A-A6C0-AFE47E3FF451}" type="CATEGORYNAME">
                      <a:rPr lang="en-US" sz="1800">
                        <a:solidFill>
                          <a:schemeClr val="tx1"/>
                        </a:solidFill>
                      </a:rPr>
                      <a:pPr>
                        <a:defRPr sz="2400" b="1">
                          <a:solidFill>
                            <a:schemeClr val="tx1"/>
                          </a:solidFill>
                          <a:latin typeface="Century Gothic" panose="020B0502020202020204" pitchFamily="34" charset="0"/>
                        </a:defRPr>
                      </a:pPr>
                      <a:t>[CATEGORY NAME]</a:t>
                    </a:fld>
                    <a:endParaRPr lang="en-US" baseline="0" dirty="0">
                      <a:solidFill>
                        <a:schemeClr val="tx1"/>
                      </a:solidFill>
                    </a:endParaRPr>
                  </a:p>
                  <a:p>
                    <a:pPr>
                      <a:defRPr sz="2400" b="1">
                        <a:solidFill>
                          <a:schemeClr val="tx1"/>
                        </a:solidFill>
                        <a:latin typeface="Century Gothic" panose="020B0502020202020204" pitchFamily="34" charset="0"/>
                      </a:defRPr>
                    </a:pPr>
                    <a:fld id="{6FBF0800-312B-4C41-A6B4-293ED217688E}" type="VALUE">
                      <a:rPr lang="en-US">
                        <a:solidFill>
                          <a:schemeClr val="tx1"/>
                        </a:solidFill>
                      </a:rPr>
                      <a:pPr>
                        <a:defRPr sz="2400" b="1">
                          <a:solidFill>
                            <a:schemeClr val="tx1"/>
                          </a:solidFill>
                          <a:latin typeface="Century Gothic" panose="020B0502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246030729792412"/>
                      <c:h val="0.28189460618266449"/>
                    </c:manualLayout>
                  </c15:layout>
                  <c15:dlblFieldTable/>
                  <c15:showDataLabelsRange val="0"/>
                </c:ext>
                <c:ext xmlns:c16="http://schemas.microsoft.com/office/drawing/2014/chart" uri="{C3380CC4-5D6E-409C-BE32-E72D297353CC}">
                  <c16:uniqueId val="{00000002-0FB2-4267-8338-BDE20562673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38100" cap="flat" cmpd="sng" algn="ctr">
                  <a:solidFill>
                    <a:schemeClr val="tx1"/>
                  </a:solidFill>
                  <a:round/>
                </a:ln>
                <a:effectLst/>
              </c:spPr>
            </c:leaderLines>
            <c:extLst>
              <c:ext xmlns:c15="http://schemas.microsoft.com/office/drawing/2012/chart" uri="{CE6537A1-D6FC-4f65-9D91-7224C49458BB}"/>
            </c:extLst>
          </c:dLbls>
          <c:cat>
            <c:strRef>
              <c:f>Sheet1!$A$2:$A$4</c:f>
              <c:strCache>
                <c:ptCount val="3"/>
                <c:pt idx="0">
                  <c:v>Sales Tax</c:v>
                </c:pt>
                <c:pt idx="1">
                  <c:v>Grants</c:v>
                </c:pt>
                <c:pt idx="2">
                  <c:v>Passenger Fares</c:v>
                </c:pt>
              </c:strCache>
            </c:strRef>
          </c:cat>
          <c:val>
            <c:numRef>
              <c:f>Sheet1!$B$2:$B$4</c:f>
              <c:numCache>
                <c:formatCode>0.00%</c:formatCode>
                <c:ptCount val="3"/>
                <c:pt idx="0">
                  <c:v>0.52400000000000002</c:v>
                </c:pt>
                <c:pt idx="1">
                  <c:v>0.32900000000000001</c:v>
                </c:pt>
                <c:pt idx="2">
                  <c:v>0.13800000000000001</c:v>
                </c:pt>
              </c:numCache>
            </c:numRef>
          </c:val>
          <c:extLst>
            <c:ext xmlns:c16="http://schemas.microsoft.com/office/drawing/2014/chart" uri="{C3380CC4-5D6E-409C-BE32-E72D297353CC}">
              <c16:uniqueId val="{00000000-0FB2-4267-8338-BDE205626731}"/>
            </c:ext>
          </c:extLst>
        </c:ser>
        <c:dLbls>
          <c:showLegendKey val="0"/>
          <c:showVal val="1"/>
          <c:showCatName val="0"/>
          <c:showSerName val="0"/>
          <c:showPercent val="0"/>
          <c:showBubbleSize val="0"/>
          <c:showLeaderLines val="1"/>
        </c:dLbls>
        <c:firstSliceAng val="159"/>
        <c:holeSize val="5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4203411169055281"/>
          <c:w val="1"/>
          <c:h val="0.62674452047732498"/>
        </c:manualLayout>
      </c:layout>
      <c:barChart>
        <c:barDir val="col"/>
        <c:grouping val="clustered"/>
        <c:varyColors val="0"/>
        <c:ser>
          <c:idx val="0"/>
          <c:order val="0"/>
          <c:tx>
            <c:strRef>
              <c:f>Sheet1!$C$1</c:f>
              <c:strCache>
                <c:ptCount val="1"/>
                <c:pt idx="0">
                  <c:v>Including Federal</c:v>
                </c:pt>
              </c:strCache>
            </c:strRef>
          </c:tx>
          <c:spPr>
            <a:solidFill>
              <a:srgbClr val="193A6F"/>
            </a:solidFill>
            <a:ln>
              <a:noFill/>
            </a:ln>
            <a:effectLst/>
          </c:spPr>
          <c:invertIfNegative val="0"/>
          <c:dPt>
            <c:idx val="0"/>
            <c:invertIfNegative val="0"/>
            <c:bubble3D val="0"/>
            <c:spPr>
              <a:solidFill>
                <a:srgbClr val="048E8F"/>
              </a:solidFill>
              <a:ln>
                <a:noFill/>
              </a:ln>
              <a:effectLst/>
            </c:spPr>
            <c:extLst>
              <c:ext xmlns:c16="http://schemas.microsoft.com/office/drawing/2014/chart" uri="{C3380CC4-5D6E-409C-BE32-E72D297353CC}">
                <c16:uniqueId val="{00000000-370C-4C61-A15D-0640AFBA2356}"/>
              </c:ext>
            </c:extLst>
          </c:dPt>
          <c:dPt>
            <c:idx val="1"/>
            <c:invertIfNegative val="0"/>
            <c:bubble3D val="0"/>
            <c:spPr>
              <a:solidFill>
                <a:srgbClr val="4284CF"/>
              </a:solidFill>
              <a:ln>
                <a:noFill/>
              </a:ln>
              <a:effectLst/>
            </c:spPr>
            <c:extLst>
              <c:ext xmlns:c16="http://schemas.microsoft.com/office/drawing/2014/chart" uri="{C3380CC4-5D6E-409C-BE32-E72D297353CC}">
                <c16:uniqueId val="{00000001-233E-4DC5-A16C-9652C867CC83}"/>
              </c:ext>
            </c:extLst>
          </c:dPt>
          <c:dPt>
            <c:idx val="2"/>
            <c:invertIfNegative val="0"/>
            <c:bubble3D val="0"/>
            <c:spPr>
              <a:solidFill>
                <a:srgbClr val="048E8F"/>
              </a:solidFill>
              <a:ln>
                <a:noFill/>
              </a:ln>
              <a:effectLst/>
            </c:spPr>
            <c:extLst>
              <c:ext xmlns:c16="http://schemas.microsoft.com/office/drawing/2014/chart" uri="{C3380CC4-5D6E-409C-BE32-E72D297353CC}">
                <c16:uniqueId val="{00000001-370C-4C61-A15D-0640AFBA2356}"/>
              </c:ext>
            </c:extLst>
          </c:dPt>
          <c:dPt>
            <c:idx val="3"/>
            <c:invertIfNegative val="0"/>
            <c:bubble3D val="0"/>
            <c:spPr>
              <a:solidFill>
                <a:srgbClr val="048E8F"/>
              </a:solidFill>
              <a:ln>
                <a:noFill/>
              </a:ln>
              <a:effectLst/>
            </c:spPr>
            <c:extLst>
              <c:ext xmlns:c16="http://schemas.microsoft.com/office/drawing/2014/chart" uri="{C3380CC4-5D6E-409C-BE32-E72D297353CC}">
                <c16:uniqueId val="{00000002-370C-4C61-A15D-0640AFBA2356}"/>
              </c:ext>
            </c:extLst>
          </c:dPt>
          <c:dPt>
            <c:idx val="4"/>
            <c:invertIfNegative val="0"/>
            <c:bubble3D val="0"/>
            <c:spPr>
              <a:solidFill>
                <a:srgbClr val="048E8F"/>
              </a:solidFill>
              <a:ln>
                <a:noFill/>
              </a:ln>
              <a:effectLst/>
            </c:spPr>
            <c:extLst>
              <c:ext xmlns:c16="http://schemas.microsoft.com/office/drawing/2014/chart" uri="{C3380CC4-5D6E-409C-BE32-E72D297353CC}">
                <c16:uniqueId val="{00000003-370C-4C61-A15D-0640AFBA2356}"/>
              </c:ext>
            </c:extLst>
          </c:dPt>
          <c:dPt>
            <c:idx val="5"/>
            <c:invertIfNegative val="0"/>
            <c:bubble3D val="0"/>
            <c:spPr>
              <a:solidFill>
                <a:srgbClr val="048E8F"/>
              </a:solidFill>
              <a:ln>
                <a:noFill/>
              </a:ln>
              <a:effectLst/>
            </c:spPr>
            <c:extLst>
              <c:ext xmlns:c16="http://schemas.microsoft.com/office/drawing/2014/chart" uri="{C3380CC4-5D6E-409C-BE32-E72D297353CC}">
                <c16:uniqueId val="{00000004-370C-4C61-A15D-0640AFBA2356}"/>
              </c:ext>
            </c:extLst>
          </c:dPt>
          <c:dPt>
            <c:idx val="6"/>
            <c:invertIfNegative val="0"/>
            <c:bubble3D val="0"/>
            <c:spPr>
              <a:solidFill>
                <a:srgbClr val="048E8F"/>
              </a:solidFill>
              <a:ln>
                <a:noFill/>
              </a:ln>
              <a:effectLst/>
            </c:spPr>
            <c:extLst>
              <c:ext xmlns:c16="http://schemas.microsoft.com/office/drawing/2014/chart" uri="{C3380CC4-5D6E-409C-BE32-E72D297353CC}">
                <c16:uniqueId val="{00000005-370C-4C61-A15D-0640AFBA2356}"/>
              </c:ext>
            </c:extLst>
          </c:dPt>
          <c:dPt>
            <c:idx val="7"/>
            <c:invertIfNegative val="0"/>
            <c:bubble3D val="0"/>
            <c:spPr>
              <a:solidFill>
                <a:srgbClr val="048E8F"/>
              </a:solidFill>
              <a:ln>
                <a:noFill/>
              </a:ln>
              <a:effectLst/>
            </c:spPr>
            <c:extLst>
              <c:ext xmlns:c16="http://schemas.microsoft.com/office/drawing/2014/chart" uri="{C3380CC4-5D6E-409C-BE32-E72D297353CC}">
                <c16:uniqueId val="{00000006-370C-4C61-A15D-0640AFBA2356}"/>
              </c:ext>
            </c:extLst>
          </c:dPt>
          <c:dLbls>
            <c:spPr>
              <a:noFill/>
              <a:ln>
                <a:noFill/>
              </a:ln>
              <a:effectLst/>
            </c:spPr>
            <c:txPr>
              <a:bodyPr rot="0" spcFirstLastPara="1" vertOverflow="ellipsis" vert="horz" wrap="square" anchor="ctr" anchorCtr="1"/>
              <a:lstStyle/>
              <a:p>
                <a:pPr>
                  <a:defRPr sz="1800" b="1" i="0" u="none" strike="noStrike" kern="1200" baseline="0">
                    <a:solidFill>
                      <a:srgbClr val="023E8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Orlando</c:v>
                </c:pt>
                <c:pt idx="1">
                  <c:v>Las Vegas</c:v>
                </c:pt>
                <c:pt idx="2">
                  <c:v>Austin</c:v>
                </c:pt>
                <c:pt idx="3">
                  <c:v>Salt Lake City</c:v>
                </c:pt>
                <c:pt idx="4">
                  <c:v>Los Angeles</c:v>
                </c:pt>
                <c:pt idx="5">
                  <c:v>Miami</c:v>
                </c:pt>
                <c:pt idx="6">
                  <c:v>Denver</c:v>
                </c:pt>
                <c:pt idx="7">
                  <c:v>Portland</c:v>
                </c:pt>
              </c:strCache>
            </c:strRef>
          </c:cat>
          <c:val>
            <c:numRef>
              <c:f>Sheet1!$C$2:$C$9</c:f>
              <c:numCache>
                <c:formatCode>"$"#,##0</c:formatCode>
                <c:ptCount val="8"/>
                <c:pt idx="0">
                  <c:v>66.180146185528471</c:v>
                </c:pt>
                <c:pt idx="1">
                  <c:v>118.42271071936196</c:v>
                </c:pt>
                <c:pt idx="2">
                  <c:v>198.08717680185896</c:v>
                </c:pt>
                <c:pt idx="3">
                  <c:v>211.63942630331553</c:v>
                </c:pt>
                <c:pt idx="4">
                  <c:v>234.41093662577558</c:v>
                </c:pt>
                <c:pt idx="5">
                  <c:v>254.22842212995732</c:v>
                </c:pt>
                <c:pt idx="6">
                  <c:v>297.9517082191781</c:v>
                </c:pt>
                <c:pt idx="7">
                  <c:v>377.48281352834806</c:v>
                </c:pt>
              </c:numCache>
            </c:numRef>
          </c:val>
          <c:extLst>
            <c:ext xmlns:c16="http://schemas.microsoft.com/office/drawing/2014/chart" uri="{C3380CC4-5D6E-409C-BE32-E72D297353CC}">
              <c16:uniqueId val="{00000002-233E-4DC5-A16C-9652C867CC83}"/>
            </c:ext>
          </c:extLst>
        </c:ser>
        <c:dLbls>
          <c:dLblPos val="outEnd"/>
          <c:showLegendKey val="0"/>
          <c:showVal val="1"/>
          <c:showCatName val="0"/>
          <c:showSerName val="0"/>
          <c:showPercent val="0"/>
          <c:showBubbleSize val="0"/>
        </c:dLbls>
        <c:gapWidth val="50"/>
        <c:overlap val="-27"/>
        <c:axId val="1316308720"/>
        <c:axId val="1310922240"/>
      </c:barChart>
      <c:catAx>
        <c:axId val="1316308720"/>
        <c:scaling>
          <c:orientation val="minMax"/>
        </c:scaling>
        <c:delete val="0"/>
        <c:axPos val="b"/>
        <c:numFmt formatCode="General" sourceLinked="1"/>
        <c:majorTickMark val="none"/>
        <c:minorTickMark val="none"/>
        <c:tickLblPos val="nextTo"/>
        <c:spPr>
          <a:noFill/>
          <a:ln w="9525" cap="flat" cmpd="sng" algn="ctr">
            <a:solidFill>
              <a:srgbClr val="023E82"/>
            </a:solidFill>
            <a:round/>
          </a:ln>
          <a:effectLst/>
        </c:spPr>
        <c:txPr>
          <a:bodyPr rot="-60000000" spcFirstLastPara="1" vertOverflow="ellipsis" vert="horz" wrap="square" anchor="ctr" anchorCtr="1"/>
          <a:lstStyle/>
          <a:p>
            <a:pPr>
              <a:defRPr sz="1400" b="0" i="0" u="none" strike="noStrike" kern="1200" baseline="0">
                <a:solidFill>
                  <a:srgbClr val="023E82"/>
                </a:solidFill>
                <a:latin typeface="Century Gothic" panose="020B0502020202020204" pitchFamily="34" charset="0"/>
                <a:ea typeface="+mn-ea"/>
                <a:cs typeface="+mn-cs"/>
              </a:defRPr>
            </a:pPr>
            <a:endParaRPr lang="en-US"/>
          </a:p>
        </c:txPr>
        <c:crossAx val="1310922240"/>
        <c:crosses val="autoZero"/>
        <c:auto val="1"/>
        <c:lblAlgn val="ctr"/>
        <c:lblOffset val="100"/>
        <c:noMultiLvlLbl val="0"/>
      </c:catAx>
      <c:valAx>
        <c:axId val="1310922240"/>
        <c:scaling>
          <c:orientation val="minMax"/>
        </c:scaling>
        <c:delete val="1"/>
        <c:axPos val="l"/>
        <c:numFmt formatCode="&quot;$&quot;#,##0" sourceLinked="1"/>
        <c:majorTickMark val="out"/>
        <c:minorTickMark val="none"/>
        <c:tickLblPos val="nextTo"/>
        <c:crossAx val="1316308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Narrow" panose="020B0606020202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26166395774958E-2"/>
          <c:y val="0.10138845503409201"/>
          <c:w val="0.90690856642366302"/>
          <c:h val="0.80436183849111886"/>
        </c:manualLayout>
      </c:layout>
      <c:areaChart>
        <c:grouping val="standard"/>
        <c:varyColors val="0"/>
        <c:ser>
          <c:idx val="0"/>
          <c:order val="3"/>
          <c:tx>
            <c:v> Cash Balance</c:v>
          </c:tx>
          <c:spPr>
            <a:solidFill>
              <a:schemeClr val="accent1">
                <a:lumMod val="60000"/>
                <a:lumOff val="40000"/>
              </a:schemeClr>
            </a:solidFill>
          </c:spPr>
          <c:cat>
            <c:strRef>
              <c:f>Sheet1!$L$6:$V$6</c:f>
              <c:strCache>
                <c:ptCount val="11"/>
                <c:pt idx="0">
                  <c:v>'24</c:v>
                </c:pt>
                <c:pt idx="1">
                  <c:v>'25</c:v>
                </c:pt>
                <c:pt idx="2">
                  <c:v>'26</c:v>
                </c:pt>
                <c:pt idx="3">
                  <c:v>'27</c:v>
                </c:pt>
                <c:pt idx="4">
                  <c:v>'28</c:v>
                </c:pt>
                <c:pt idx="5">
                  <c:v>'29</c:v>
                </c:pt>
                <c:pt idx="6">
                  <c:v>'30</c:v>
                </c:pt>
                <c:pt idx="7">
                  <c:v>'31</c:v>
                </c:pt>
                <c:pt idx="8">
                  <c:v>'32</c:v>
                </c:pt>
                <c:pt idx="9">
                  <c:v>'33</c:v>
                </c:pt>
                <c:pt idx="10">
                  <c:v>'34</c:v>
                </c:pt>
              </c:strCache>
            </c:strRef>
          </c:cat>
          <c:val>
            <c:numRef>
              <c:f>Sheet1!$L$12:$V$12</c:f>
              <c:numCache>
                <c:formatCode>_("$"* #,##0.00,," M"_);[Red]_("$"* \(#,##0.00,,\ "M"\);_("$"* "-"??_);_(@_)</c:formatCode>
                <c:ptCount val="11"/>
                <c:pt idx="0">
                  <c:v>524161507.49686468</c:v>
                </c:pt>
                <c:pt idx="1">
                  <c:v>515985462.38325977</c:v>
                </c:pt>
                <c:pt idx="2">
                  <c:v>542066323.61686063</c:v>
                </c:pt>
                <c:pt idx="3">
                  <c:v>541246062.8194952</c:v>
                </c:pt>
                <c:pt idx="4">
                  <c:v>512651172.5715602</c:v>
                </c:pt>
                <c:pt idx="5">
                  <c:v>378107111.06451839</c:v>
                </c:pt>
                <c:pt idx="6">
                  <c:v>277799207.18368882</c:v>
                </c:pt>
                <c:pt idx="7">
                  <c:v>276459075.09148532</c:v>
                </c:pt>
                <c:pt idx="8">
                  <c:v>261561603.67768657</c:v>
                </c:pt>
                <c:pt idx="9">
                  <c:v>176364444.09854192</c:v>
                </c:pt>
                <c:pt idx="10">
                  <c:v>-25823479.14664489</c:v>
                </c:pt>
              </c:numCache>
            </c:numRef>
          </c:val>
          <c:extLst>
            <c:ext xmlns:c16="http://schemas.microsoft.com/office/drawing/2014/chart" uri="{C3380CC4-5D6E-409C-BE32-E72D297353CC}">
              <c16:uniqueId val="{00000000-70F5-4CC5-B2F2-98E3693DFFEF}"/>
            </c:ext>
          </c:extLst>
        </c:ser>
        <c:dLbls>
          <c:showLegendKey val="0"/>
          <c:showVal val="0"/>
          <c:showCatName val="0"/>
          <c:showSerName val="0"/>
          <c:showPercent val="0"/>
          <c:showBubbleSize val="0"/>
        </c:dLbls>
        <c:axId val="986737152"/>
        <c:axId val="986750880"/>
      </c:areaChart>
      <c:barChart>
        <c:barDir val="col"/>
        <c:grouping val="clustered"/>
        <c:varyColors val="0"/>
        <c:ser>
          <c:idx val="1"/>
          <c:order val="0"/>
          <c:tx>
            <c:v> Revenue</c:v>
          </c:tx>
          <c:spPr>
            <a:solidFill>
              <a:srgbClr val="033E82"/>
            </a:solidFill>
            <a:ln>
              <a:noFill/>
            </a:ln>
          </c:spPr>
          <c:invertIfNegative val="0"/>
          <c:val>
            <c:numRef>
              <c:f>Sheet1!$L$8:$V$8</c:f>
              <c:numCache>
                <c:formatCode>_("$"* #,##0.00,,\ "M"_);_("$"* \(#,##0.00\);_("$"* "-"??_);_(@_)</c:formatCode>
                <c:ptCount val="11"/>
                <c:pt idx="0">
                  <c:v>476168905.48769659</c:v>
                </c:pt>
                <c:pt idx="1">
                  <c:v>466393494.89188588</c:v>
                </c:pt>
                <c:pt idx="2">
                  <c:v>447811822.62825084</c:v>
                </c:pt>
                <c:pt idx="3">
                  <c:v>438632163.40759015</c:v>
                </c:pt>
                <c:pt idx="4">
                  <c:v>449606713.93882781</c:v>
                </c:pt>
                <c:pt idx="5">
                  <c:v>460292469.31580901</c:v>
                </c:pt>
                <c:pt idx="6">
                  <c:v>471573893.80089426</c:v>
                </c:pt>
                <c:pt idx="7">
                  <c:v>482470085.93996108</c:v>
                </c:pt>
                <c:pt idx="8">
                  <c:v>494951153.06412542</c:v>
                </c:pt>
                <c:pt idx="9">
                  <c:v>506775068.15921992</c:v>
                </c:pt>
                <c:pt idx="10">
                  <c:v>518781856.2622025</c:v>
                </c:pt>
              </c:numCache>
            </c:numRef>
          </c:val>
          <c:extLst>
            <c:ext xmlns:c16="http://schemas.microsoft.com/office/drawing/2014/chart" uri="{C3380CC4-5D6E-409C-BE32-E72D297353CC}">
              <c16:uniqueId val="{00000001-70F5-4CC5-B2F2-98E3693DFFEF}"/>
            </c:ext>
          </c:extLst>
        </c:ser>
        <c:ser>
          <c:idx val="2"/>
          <c:order val="1"/>
          <c:tx>
            <c:v> Expenditures</c:v>
          </c:tx>
          <c:spPr>
            <a:solidFill>
              <a:srgbClr val="048E8F"/>
            </a:solidFill>
            <a:ln>
              <a:noFill/>
            </a:ln>
            <a:effectLst/>
          </c:spPr>
          <c:invertIfNegative val="0"/>
          <c:val>
            <c:numRef>
              <c:f>Sheet1!$L$9:$V$9</c:f>
              <c:numCache>
                <c:formatCode>_("$"* #,##0.00,," M"_);[Red]_("$"* \(#,##0.00,,\ "M"\);_("$"* "-"??_);_(@_)</c:formatCode>
                <c:ptCount val="11"/>
                <c:pt idx="0">
                  <c:v>352015433.17583191</c:v>
                </c:pt>
                <c:pt idx="1">
                  <c:v>474569540.00549078</c:v>
                </c:pt>
                <c:pt idx="2">
                  <c:v>421730961.39464998</c:v>
                </c:pt>
                <c:pt idx="3">
                  <c:v>439452424.20495564</c:v>
                </c:pt>
                <c:pt idx="4">
                  <c:v>478201604.18676281</c:v>
                </c:pt>
                <c:pt idx="5">
                  <c:v>594836530.82285082</c:v>
                </c:pt>
                <c:pt idx="6">
                  <c:v>571881797.68172383</c:v>
                </c:pt>
                <c:pt idx="7">
                  <c:v>483810218.03216457</c:v>
                </c:pt>
                <c:pt idx="8">
                  <c:v>509848624.47792417</c:v>
                </c:pt>
                <c:pt idx="9">
                  <c:v>591972227.73836458</c:v>
                </c:pt>
                <c:pt idx="10">
                  <c:v>720969779.50738931</c:v>
                </c:pt>
              </c:numCache>
            </c:numRef>
          </c:val>
          <c:extLst>
            <c:ext xmlns:c16="http://schemas.microsoft.com/office/drawing/2014/chart" uri="{C3380CC4-5D6E-409C-BE32-E72D297353CC}">
              <c16:uniqueId val="{00000002-70F5-4CC5-B2F2-98E3693DFFEF}"/>
            </c:ext>
          </c:extLst>
        </c:ser>
        <c:dLbls>
          <c:showLegendKey val="0"/>
          <c:showVal val="0"/>
          <c:showCatName val="0"/>
          <c:showSerName val="0"/>
          <c:showPercent val="0"/>
          <c:showBubbleSize val="0"/>
        </c:dLbls>
        <c:gapWidth val="50"/>
        <c:axId val="986737152"/>
        <c:axId val="986750880"/>
      </c:barChart>
      <c:lineChart>
        <c:grouping val="standard"/>
        <c:varyColors val="0"/>
        <c:ser>
          <c:idx val="4"/>
          <c:order val="4"/>
          <c:tx>
            <c:strRef>
              <c:f>Sheet1!$A$18</c:f>
              <c:strCache>
                <c:ptCount val="1"/>
                <c:pt idx="0">
                  <c:v>Sources and Uses Placeholder</c:v>
                </c:pt>
              </c:strCache>
            </c:strRef>
          </c:tx>
          <c:spPr>
            <a:ln w="28575" cap="rnd">
              <a:noFill/>
              <a:round/>
            </a:ln>
            <a:effectLst/>
          </c:spPr>
          <c:marker>
            <c:symbol val="none"/>
          </c:marker>
          <c:dLbls>
            <c:dLbl>
              <c:idx val="0"/>
              <c:tx>
                <c:rich>
                  <a:bodyPr rot="0" spcFirstLastPara="1" vertOverflow="ellipsis" vert="horz" wrap="square" lIns="9144" tIns="19050" rIns="9144" bIns="19050" anchor="ctr" anchorCtr="1">
                    <a:spAutoFit/>
                  </a:bodyPr>
                  <a:lstStyle/>
                  <a:p>
                    <a:pPr>
                      <a:defRPr sz="1200" b="0" i="0" u="none" strike="noStrike" kern="1200" baseline="0">
                        <a:solidFill>
                          <a:schemeClr val="tx1"/>
                        </a:solidFill>
                        <a:latin typeface="+mj-lt"/>
                        <a:ea typeface="+mn-ea"/>
                        <a:cs typeface="+mn-cs"/>
                      </a:defRPr>
                    </a:pPr>
                    <a:fld id="{EDC4EA49-2C92-4E43-87B7-9047E87FD9AF}" type="CELLRANGE">
                      <a:rPr lang="en-US"/>
                      <a:pPr>
                        <a:defRPr sz="1200" b="0" i="0" u="none" strike="noStrike" kern="1200" baseline="0">
                          <a:solidFill>
                            <a:schemeClr val="tx1"/>
                          </a:solidFill>
                          <a:latin typeface="+mj-lt"/>
                          <a:ea typeface="+mn-ea"/>
                          <a:cs typeface="+mn-cs"/>
                        </a:defRPr>
                      </a:pPr>
                      <a:t>[CELLRANGE]</a:t>
                    </a:fld>
                    <a:endParaRPr lang="en-US"/>
                  </a:p>
                </c:rich>
              </c:tx>
              <c:numFmt formatCode="&quot;$&quot;#,##0.00" sourceLinked="0"/>
              <c:spPr>
                <a:solidFill>
                  <a:schemeClr val="bg1"/>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4-70F5-4CC5-B2F2-98E3693DFFEF}"/>
                </c:ext>
              </c:extLst>
            </c:dLbl>
            <c:dLbl>
              <c:idx val="1"/>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15E45EDA-71AB-4774-A6C2-43923565A435}"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5-70F5-4CC5-B2F2-98E3693DFFEF}"/>
                </c:ext>
              </c:extLst>
            </c:dLbl>
            <c:dLbl>
              <c:idx val="2"/>
              <c:tx>
                <c:rich>
                  <a:bodyPr rot="0" spcFirstLastPara="1" vertOverflow="ellipsis" vert="horz" wrap="square" lIns="9144" tIns="19050" rIns="9144" bIns="19050" anchor="ctr" anchorCtr="1">
                    <a:spAutoFit/>
                  </a:bodyPr>
                  <a:lstStyle/>
                  <a:p>
                    <a:pPr>
                      <a:defRPr sz="1200" b="0" i="0" u="none" strike="noStrike" kern="1200" baseline="0">
                        <a:solidFill>
                          <a:schemeClr val="tx1"/>
                        </a:solidFill>
                        <a:latin typeface="+mj-lt"/>
                        <a:ea typeface="+mn-ea"/>
                        <a:cs typeface="+mn-cs"/>
                      </a:defRPr>
                    </a:pPr>
                    <a:fld id="{1DFFA0DF-87C6-4F41-AEA7-E0D9B57E78E9}" type="CELLRANGE">
                      <a:rPr lang="en-US"/>
                      <a:pPr>
                        <a:defRPr sz="1200" b="0" i="0" u="none" strike="noStrike" kern="1200" baseline="0">
                          <a:solidFill>
                            <a:schemeClr val="tx1"/>
                          </a:solidFill>
                          <a:latin typeface="+mj-lt"/>
                          <a:ea typeface="+mn-ea"/>
                          <a:cs typeface="+mn-cs"/>
                        </a:defRPr>
                      </a:pPr>
                      <a:t>[CELLRANGE]</a:t>
                    </a:fld>
                    <a:endParaRPr lang="en-US"/>
                  </a:p>
                </c:rich>
              </c:tx>
              <c:numFmt formatCode="&quot;$&quot;#,##0.00" sourceLinked="0"/>
              <c:spPr>
                <a:solidFill>
                  <a:schemeClr val="bg1"/>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6-70F5-4CC5-B2F2-98E3693DFFEF}"/>
                </c:ext>
              </c:extLst>
            </c:dLbl>
            <c:dLbl>
              <c:idx val="3"/>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951379AE-8A18-4DFC-9F7B-41EE39B80A3B}"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7-70F5-4CC5-B2F2-98E3693DFFEF}"/>
                </c:ext>
              </c:extLst>
            </c:dLbl>
            <c:dLbl>
              <c:idx val="4"/>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E0BDFF76-318C-4D65-B011-89FFB099F421}"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8-70F5-4CC5-B2F2-98E3693DFFEF}"/>
                </c:ext>
              </c:extLst>
            </c:dLbl>
            <c:dLbl>
              <c:idx val="5"/>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6397EB82-5096-499E-90C8-1027D27C6D2B}"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9-70F5-4CC5-B2F2-98E3693DFFEF}"/>
                </c:ext>
              </c:extLst>
            </c:dLbl>
            <c:dLbl>
              <c:idx val="6"/>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5773FFEF-14D0-4B17-B4C8-D8C037A5E651}"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A-70F5-4CC5-B2F2-98E3693DFFEF}"/>
                </c:ext>
              </c:extLst>
            </c:dLbl>
            <c:dLbl>
              <c:idx val="7"/>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43C2BC4F-6C10-4BA5-83CF-94F5932FCECE}"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B-70F5-4CC5-B2F2-98E3693DFFEF}"/>
                </c:ext>
              </c:extLst>
            </c:dLbl>
            <c:dLbl>
              <c:idx val="8"/>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0F7B5975-C960-44EC-9EA1-8A4A7C89F6FA}"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C-70F5-4CC5-B2F2-98E3693DFFEF}"/>
                </c:ext>
              </c:extLst>
            </c:dLbl>
            <c:dLbl>
              <c:idx val="9"/>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7EF8254E-675A-4A33-9E24-25D492E5A518}"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B842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D-70F5-4CC5-B2F2-98E3693DFFEF}"/>
                </c:ext>
              </c:extLst>
            </c:dLbl>
            <c:dLbl>
              <c:idx val="10"/>
              <c:tx>
                <c:rich>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fld id="{670F586B-3052-4B08-982B-E8B09BF87E6C}" type="CELLRANGE">
                      <a:rPr lang="en-US"/>
                      <a:pPr>
                        <a:defRPr sz="1200" b="0" i="0" u="none" strike="noStrike" kern="1200" baseline="0">
                          <a:solidFill>
                            <a:schemeClr val="bg1"/>
                          </a:solidFill>
                          <a:latin typeface="+mj-lt"/>
                          <a:ea typeface="+mn-ea"/>
                          <a:cs typeface="+mn-cs"/>
                        </a:defRPr>
                      </a:pPr>
                      <a:t>[CELLRANGE]</a:t>
                    </a:fld>
                    <a:endParaRPr lang="en-US"/>
                  </a:p>
                </c:rich>
              </c:tx>
              <c:numFmt formatCode="&quot;$&quot;#,##0.00" sourceLinked="0"/>
              <c:spPr>
                <a:solidFill>
                  <a:srgbClr val="C00000"/>
                </a:solidFill>
                <a:ln>
                  <a:noFill/>
                </a:ln>
                <a:effectLst/>
              </c:spPr>
              <c:dLblPos val="b"/>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E-70F5-4CC5-B2F2-98E3693DFFEF}"/>
                </c:ext>
              </c:extLst>
            </c:dLbl>
            <c:numFmt formatCode="&quot;$&quot;#,##0.00" sourceLinked="0"/>
            <c:spPr>
              <a:solidFill>
                <a:srgbClr val="FF0000"/>
              </a:solidFill>
              <a:ln>
                <a:noFill/>
              </a:ln>
              <a:effectLst/>
            </c:spPr>
            <c:txPr>
              <a:bodyPr rot="0" spcFirstLastPara="1" vertOverflow="ellipsis" vert="horz" wrap="square" lIns="9144" tIns="19050" rIns="9144" bIns="19050" anchor="ctr" anchorCtr="1">
                <a:spAutoFit/>
              </a:bodyPr>
              <a:lstStyle/>
              <a:p>
                <a:pPr>
                  <a:defRPr sz="1200" b="0" i="0" u="none" strike="noStrike" kern="1200" baseline="0">
                    <a:solidFill>
                      <a:schemeClr val="bg1"/>
                    </a:solidFill>
                    <a:latin typeface="+mj-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val>
            <c:numRef>
              <c:f>Sheet1!$L$18:$V$18</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mooth val="0"/>
          <c:extLst>
            <c:ext xmlns:c15="http://schemas.microsoft.com/office/drawing/2012/chart" uri="{02D57815-91ED-43cb-92C2-25804820EDAC}">
              <c15:datalabelsRange>
                <c15:f>Sheet1!$L$16:$AB$16</c15:f>
                <c15:dlblRangeCache>
                  <c:ptCount val="17"/>
                  <c:pt idx="0">
                    <c:v>$124.2M</c:v>
                  </c:pt>
                  <c:pt idx="1">
                    <c:v>-$8.2M</c:v>
                  </c:pt>
                  <c:pt idx="2">
                    <c:v>$26.1M</c:v>
                  </c:pt>
                  <c:pt idx="3">
                    <c:v>-$0.8M</c:v>
                  </c:pt>
                  <c:pt idx="4">
                    <c:v>-$28.6M</c:v>
                  </c:pt>
                  <c:pt idx="5">
                    <c:v>-$134.5M</c:v>
                  </c:pt>
                  <c:pt idx="6">
                    <c:v>-$100.3M</c:v>
                  </c:pt>
                  <c:pt idx="7">
                    <c:v>-$1.3M</c:v>
                  </c:pt>
                  <c:pt idx="8">
                    <c:v>-$14.9M</c:v>
                  </c:pt>
                  <c:pt idx="9">
                    <c:v>-$85.2M</c:v>
                  </c:pt>
                  <c:pt idx="10">
                    <c:v>-$202.2M</c:v>
                  </c:pt>
                  <c:pt idx="11">
                    <c:v>-$97.0M</c:v>
                  </c:pt>
                  <c:pt idx="12">
                    <c:v>-$130.4M</c:v>
                  </c:pt>
                  <c:pt idx="13">
                    <c:v>-$193.4M</c:v>
                  </c:pt>
                  <c:pt idx="14">
                    <c:v>-$329.0M</c:v>
                  </c:pt>
                  <c:pt idx="15">
                    <c:v>-$182.0M</c:v>
                  </c:pt>
                  <c:pt idx="16">
                    <c:v>-$208.0M</c:v>
                  </c:pt>
                </c15:dlblRangeCache>
              </c15:datalabelsRange>
            </c:ext>
            <c:ext xmlns:c16="http://schemas.microsoft.com/office/drawing/2014/chart" uri="{C3380CC4-5D6E-409C-BE32-E72D297353CC}">
              <c16:uniqueId val="{00000015-70F5-4CC5-B2F2-98E3693DFFEF}"/>
            </c:ext>
          </c:extLst>
        </c:ser>
        <c:dLbls>
          <c:showLegendKey val="0"/>
          <c:showVal val="0"/>
          <c:showCatName val="0"/>
          <c:showSerName val="0"/>
          <c:showPercent val="0"/>
          <c:showBubbleSize val="0"/>
        </c:dLbls>
        <c:marker val="1"/>
        <c:smooth val="0"/>
        <c:axId val="986737152"/>
        <c:axId val="986750880"/>
        <c:extLst>
          <c:ext xmlns:c15="http://schemas.microsoft.com/office/drawing/2012/chart" uri="{02D57815-91ED-43cb-92C2-25804820EDAC}">
            <c15:filteredLineSeries>
              <c15:ser>
                <c:idx val="3"/>
                <c:order val="2"/>
                <c:tx>
                  <c:strRef>
                    <c:extLst>
                      <c:ext uri="{02D57815-91ED-43cb-92C2-25804820EDAC}">
                        <c15:formulaRef>
                          <c15:sqref>Sheet1!$A$13</c15:sqref>
                        </c15:formulaRef>
                      </c:ext>
                    </c:extLst>
                    <c:strCache>
                      <c:ptCount val="1"/>
                      <c:pt idx="0">
                        <c:v> Reserve Requirement</c:v>
                      </c:pt>
                    </c:strCache>
                  </c:strRef>
                </c:tx>
                <c:spPr>
                  <a:ln w="31750" cap="rnd">
                    <a:solidFill>
                      <a:schemeClr val="tx1"/>
                    </a:solidFill>
                    <a:round/>
                  </a:ln>
                  <a:effectLst/>
                </c:spPr>
                <c:marker>
                  <c:symbol val="none"/>
                </c:marker>
                <c:val>
                  <c:numRef>
                    <c:extLst>
                      <c:ext uri="{02D57815-91ED-43cb-92C2-25804820EDAC}">
                        <c15:formulaRef>
                          <c15:sqref>Sheet1!$L$13:$V$13</c15:sqref>
                        </c15:formulaRef>
                      </c:ext>
                    </c:extLst>
                    <c:numCache>
                      <c:formatCode>_("$"* #,##0.00,," M"_);[Red]_("$"* \(#,##0.00,,\ "M"\);_("$"* "-"??_);_(@_)</c:formatCode>
                      <c:ptCount val="11"/>
                      <c:pt idx="0">
                        <c:v>153511512.72791594</c:v>
                      </c:pt>
                      <c:pt idx="1">
                        <c:v>166450328.8627454</c:v>
                      </c:pt>
                      <c:pt idx="2">
                        <c:v>178357156.948493</c:v>
                      </c:pt>
                      <c:pt idx="3">
                        <c:v>189634932.79844198</c:v>
                      </c:pt>
                      <c:pt idx="4">
                        <c:v>200639403.35975856</c:v>
                      </c:pt>
                      <c:pt idx="5">
                        <c:v>211122308.75110352</c:v>
                      </c:pt>
                      <c:pt idx="6">
                        <c:v>221778519.17175317</c:v>
                      </c:pt>
                      <c:pt idx="7">
                        <c:v>231532489.39996606</c:v>
                      </c:pt>
                      <c:pt idx="8">
                        <c:v>241393816.8431955</c:v>
                      </c:pt>
                      <c:pt idx="9">
                        <c:v>252178718.57420278</c:v>
                      </c:pt>
                      <c:pt idx="10">
                        <c:v>263350793.71576229</c:v>
                      </c:pt>
                    </c:numCache>
                  </c:numRef>
                </c:val>
                <c:smooth val="0"/>
                <c:extLst>
                  <c:ext xmlns:c16="http://schemas.microsoft.com/office/drawing/2014/chart" uri="{C3380CC4-5D6E-409C-BE32-E72D297353CC}">
                    <c16:uniqueId val="{00000003-70F5-4CC5-B2F2-98E3693DFFEF}"/>
                  </c:ext>
                </c:extLst>
              </c15:ser>
            </c15:filteredLineSeries>
          </c:ext>
        </c:extLst>
      </c:lineChart>
      <c:catAx>
        <c:axId val="98673715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986750880"/>
        <c:crosses val="autoZero"/>
        <c:auto val="1"/>
        <c:lblAlgn val="ctr"/>
        <c:lblOffset val="100"/>
        <c:noMultiLvlLbl val="0"/>
      </c:catAx>
      <c:valAx>
        <c:axId val="986750880"/>
        <c:scaling>
          <c:orientation val="minMax"/>
          <c:min val="-400000000"/>
        </c:scaling>
        <c:delete val="0"/>
        <c:axPos val="l"/>
        <c:majorGridlines>
          <c:spPr>
            <a:ln w="9525" cap="flat" cmpd="sng" algn="ctr">
              <a:solidFill>
                <a:schemeClr val="bg1">
                  <a:lumMod val="85000"/>
                </a:schemeClr>
              </a:solidFill>
              <a:round/>
            </a:ln>
            <a:effectLst/>
          </c:spPr>
        </c:majorGridlines>
        <c:numFmt formatCode="&quot;$&quot;#,##0,,&quot; M&quot;;\-&quot;$&quot;#,##0,,&quot; M&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986737152"/>
        <c:crosses val="autoZero"/>
        <c:crossBetween val="between"/>
      </c:val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88582677165354"/>
          <c:y val="0.16197032903999584"/>
          <c:w val="0.77519750656167974"/>
          <c:h val="0.77012671429316371"/>
        </c:manualLayout>
      </c:layout>
      <c:lineChart>
        <c:grouping val="standard"/>
        <c:varyColors val="0"/>
        <c:ser>
          <c:idx val="0"/>
          <c:order val="0"/>
          <c:tx>
            <c:strRef>
              <c:f>Sheet1!$C$2</c:f>
              <c:strCache>
                <c:ptCount val="1"/>
                <c:pt idx="0">
                  <c:v>10 YR Roll Avg</c:v>
                </c:pt>
              </c:strCache>
            </c:strRef>
          </c:tx>
          <c:spPr>
            <a:ln w="76200" cap="rnd" cmpd="sng" algn="ctr">
              <a:solidFill>
                <a:srgbClr val="4284CF"/>
              </a:solidFill>
              <a:prstDash val="solid"/>
              <a:round/>
            </a:ln>
            <a:effectLst/>
          </c:spPr>
          <c:marker>
            <c:symbol val="none"/>
          </c:marker>
          <c:cat>
            <c:strRef>
              <c:f>Sheet1!$B$10:$B$19</c:f>
              <c:strCache>
                <c:ptCount val="10"/>
                <c:pt idx="0">
                  <c:v>13</c:v>
                </c:pt>
                <c:pt idx="1">
                  <c:v>14</c:v>
                </c:pt>
                <c:pt idx="2">
                  <c:v>15</c:v>
                </c:pt>
                <c:pt idx="3">
                  <c:v>16</c:v>
                </c:pt>
                <c:pt idx="4">
                  <c:v>17</c:v>
                </c:pt>
                <c:pt idx="5">
                  <c:v>18</c:v>
                </c:pt>
                <c:pt idx="6">
                  <c:v>19</c:v>
                </c:pt>
                <c:pt idx="7">
                  <c:v>20</c:v>
                </c:pt>
                <c:pt idx="8">
                  <c:v>21</c:v>
                </c:pt>
                <c:pt idx="9">
                  <c:v>22</c:v>
                </c:pt>
              </c:strCache>
            </c:strRef>
          </c:cat>
          <c:val>
            <c:numRef>
              <c:f>Sheet1!$C$10:$C$19</c:f>
              <c:numCache>
                <c:formatCode>0.00%</c:formatCode>
                <c:ptCount val="10"/>
                <c:pt idx="0">
                  <c:v>6.0499999999999998E-2</c:v>
                </c:pt>
                <c:pt idx="1">
                  <c:v>5.2499999999999998E-2</c:v>
                </c:pt>
                <c:pt idx="2">
                  <c:v>3.4299999999999997E-2</c:v>
                </c:pt>
                <c:pt idx="3">
                  <c:v>2.1499999999999998E-2</c:v>
                </c:pt>
                <c:pt idx="4">
                  <c:v>1.9699999999999999E-2</c:v>
                </c:pt>
                <c:pt idx="5">
                  <c:v>1.2999999999999999E-2</c:v>
                </c:pt>
                <c:pt idx="6">
                  <c:v>2.1000000000000001E-2</c:v>
                </c:pt>
                <c:pt idx="7">
                  <c:v>1.32E-2</c:v>
                </c:pt>
                <c:pt idx="8">
                  <c:v>2.4E-2</c:v>
                </c:pt>
                <c:pt idx="9">
                  <c:v>4.1000000000000002E-2</c:v>
                </c:pt>
              </c:numCache>
            </c:numRef>
          </c:val>
          <c:smooth val="0"/>
          <c:extLst>
            <c:ext xmlns:c16="http://schemas.microsoft.com/office/drawing/2014/chart" uri="{C3380CC4-5D6E-409C-BE32-E72D297353CC}">
              <c16:uniqueId val="{00000000-32C6-4EE3-9D8D-0B92F4977956}"/>
            </c:ext>
          </c:extLst>
        </c:ser>
        <c:ser>
          <c:idx val="1"/>
          <c:order val="1"/>
          <c:tx>
            <c:strRef>
              <c:f>Sheet1!$D$2</c:f>
              <c:strCache>
                <c:ptCount val="1"/>
                <c:pt idx="0">
                  <c:v>Annual PPI%</c:v>
                </c:pt>
              </c:strCache>
            </c:strRef>
          </c:tx>
          <c:spPr>
            <a:ln w="76200" cap="rnd" cmpd="sng" algn="ctr">
              <a:solidFill>
                <a:srgbClr val="048E8F"/>
              </a:solidFill>
              <a:prstDash val="solid"/>
              <a:round/>
            </a:ln>
            <a:effectLst/>
          </c:spPr>
          <c:marker>
            <c:symbol val="none"/>
          </c:marker>
          <c:cat>
            <c:strRef>
              <c:f>Sheet1!$B$10:$B$19</c:f>
              <c:strCache>
                <c:ptCount val="10"/>
                <c:pt idx="0">
                  <c:v>13</c:v>
                </c:pt>
                <c:pt idx="1">
                  <c:v>14</c:v>
                </c:pt>
                <c:pt idx="2">
                  <c:v>15</c:v>
                </c:pt>
                <c:pt idx="3">
                  <c:v>16</c:v>
                </c:pt>
                <c:pt idx="4">
                  <c:v>17</c:v>
                </c:pt>
                <c:pt idx="5">
                  <c:v>18</c:v>
                </c:pt>
                <c:pt idx="6">
                  <c:v>19</c:v>
                </c:pt>
                <c:pt idx="7">
                  <c:v>20</c:v>
                </c:pt>
                <c:pt idx="8">
                  <c:v>21</c:v>
                </c:pt>
                <c:pt idx="9">
                  <c:v>22</c:v>
                </c:pt>
              </c:strCache>
            </c:strRef>
          </c:cat>
          <c:val>
            <c:numRef>
              <c:f>Sheet1!$D$10:$D$19</c:f>
              <c:numCache>
                <c:formatCode>0.00%</c:formatCode>
                <c:ptCount val="10"/>
                <c:pt idx="0">
                  <c:v>5.0000000000000001E-3</c:v>
                </c:pt>
                <c:pt idx="1">
                  <c:v>5.0000000000000001E-3</c:v>
                </c:pt>
                <c:pt idx="2">
                  <c:v>-5.6000000000000001E-2</c:v>
                </c:pt>
                <c:pt idx="3">
                  <c:v>-0.02</c:v>
                </c:pt>
                <c:pt idx="4">
                  <c:v>4.1000000000000002E-2</c:v>
                </c:pt>
                <c:pt idx="5">
                  <c:v>7.0999999999999994E-2</c:v>
                </c:pt>
                <c:pt idx="6">
                  <c:v>2E-3</c:v>
                </c:pt>
                <c:pt idx="7">
                  <c:v>-2.1000000000000001E-2</c:v>
                </c:pt>
                <c:pt idx="8">
                  <c:v>0.19600000000000001</c:v>
                </c:pt>
                <c:pt idx="9">
                  <c:v>0.187</c:v>
                </c:pt>
              </c:numCache>
            </c:numRef>
          </c:val>
          <c:smooth val="0"/>
          <c:extLst>
            <c:ext xmlns:c16="http://schemas.microsoft.com/office/drawing/2014/chart" uri="{C3380CC4-5D6E-409C-BE32-E72D297353CC}">
              <c16:uniqueId val="{00000001-32C6-4EE3-9D8D-0B92F4977956}"/>
            </c:ext>
          </c:extLst>
        </c:ser>
        <c:dLbls>
          <c:showLegendKey val="0"/>
          <c:showVal val="0"/>
          <c:showCatName val="0"/>
          <c:showSerName val="0"/>
          <c:showPercent val="0"/>
          <c:showBubbleSize val="0"/>
        </c:dLbls>
        <c:smooth val="0"/>
        <c:axId val="53383936"/>
        <c:axId val="53385472"/>
      </c:lineChart>
      <c:catAx>
        <c:axId val="53383936"/>
        <c:scaling>
          <c:orientation val="minMax"/>
        </c:scaling>
        <c:delete val="0"/>
        <c:axPos val="b"/>
        <c:numFmt formatCode="General" sourceLinked="0"/>
        <c:majorTickMark val="none"/>
        <c:minorTickMark val="none"/>
        <c:tickLblPos val="nextTo"/>
        <c:spPr>
          <a:noFill/>
          <a:ln w="19050" cap="flat" cmpd="sng" algn="ctr">
            <a:solidFill>
              <a:srgbClr val="033E82"/>
            </a:solidFill>
            <a:prstDash val="solid"/>
            <a:round/>
          </a:ln>
          <a:effectLst/>
        </c:spPr>
        <c:txPr>
          <a:bodyPr rot="-60000000" spcFirstLastPara="1" vertOverflow="ellipsis" vert="horz" wrap="square" anchor="ctr" anchorCtr="1"/>
          <a:lstStyle/>
          <a:p>
            <a:pPr>
              <a:defRPr sz="1800" b="0" i="0" u="none" strike="noStrike" kern="1200" baseline="0">
                <a:solidFill>
                  <a:srgbClr val="023E82"/>
                </a:solidFill>
                <a:latin typeface="+mn-lt"/>
                <a:ea typeface="+mn-ea"/>
                <a:cs typeface="+mn-cs"/>
              </a:defRPr>
            </a:pPr>
            <a:endParaRPr lang="en-US"/>
          </a:p>
        </c:txPr>
        <c:crossAx val="53385472"/>
        <c:crosses val="autoZero"/>
        <c:auto val="1"/>
        <c:lblAlgn val="ctr"/>
        <c:lblOffset val="100"/>
        <c:noMultiLvlLbl val="0"/>
      </c:catAx>
      <c:valAx>
        <c:axId val="53385472"/>
        <c:scaling>
          <c:orientation val="minMax"/>
        </c:scaling>
        <c:delete val="0"/>
        <c:axPos val="l"/>
        <c:numFmt formatCode="0.00%" sourceLinked="1"/>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2000" b="0" i="0" u="none" strike="noStrike" kern="1200" baseline="0">
                <a:solidFill>
                  <a:srgbClr val="023E82"/>
                </a:solidFill>
                <a:latin typeface="+mn-lt"/>
                <a:ea typeface="+mn-ea"/>
                <a:cs typeface="+mn-cs"/>
              </a:defRPr>
            </a:pPr>
            <a:endParaRPr lang="en-US"/>
          </a:p>
        </c:txPr>
        <c:crossAx val="533839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rgbClr val="023E8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rgbClr val="023E82"/>
                </a:solidFill>
                <a:latin typeface="+mn-lt"/>
                <a:ea typeface="+mn-ea"/>
                <a:cs typeface="+mn-cs"/>
              </a:defRPr>
            </a:pPr>
            <a:endParaRPr lang="en-US"/>
          </a:p>
        </c:txPr>
      </c:legendEntry>
      <c:layout>
        <c:manualLayout>
          <c:xMode val="edge"/>
          <c:yMode val="edge"/>
          <c:x val="0.15845952263779528"/>
          <c:y val="8.2477897841300912E-2"/>
          <c:w val="0.75391437007874018"/>
          <c:h val="9.79856077592949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solidFill>
            <a:schemeClr val="bg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0.03928</cdr:x>
      <cdr:y>0.5</cdr:y>
    </cdr:from>
    <cdr:to>
      <cdr:x>0.11653</cdr:x>
      <cdr:y>0.64397</cdr:y>
    </cdr:to>
    <cdr:sp macro="" textlink="">
      <cdr:nvSpPr>
        <cdr:cNvPr id="2" name="TextBox 1"/>
        <cdr:cNvSpPr txBox="1"/>
      </cdr:nvSpPr>
      <cdr:spPr>
        <a:xfrm xmlns:a="http://schemas.openxmlformats.org/drawingml/2006/main">
          <a:off x="465005" y="31756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0.26208</cdr:x>
      <cdr:y>0.09244</cdr:y>
    </cdr:from>
    <cdr:to>
      <cdr:x>0.5</cdr:x>
      <cdr:y>0.1706</cdr:y>
    </cdr:to>
    <cdr:cxnSp macro="">
      <cdr:nvCxnSpPr>
        <cdr:cNvPr id="3" name="Straight Connector 2">
          <a:extLst xmlns:a="http://schemas.openxmlformats.org/drawingml/2006/main">
            <a:ext uri="{FF2B5EF4-FFF2-40B4-BE49-F238E27FC236}">
              <a16:creationId xmlns:a16="http://schemas.microsoft.com/office/drawing/2014/main" id="{BB55F80E-933B-66B3-E893-B72BFB7A5622}"/>
            </a:ext>
          </a:extLst>
        </cdr:cNvPr>
        <cdr:cNvCxnSpPr/>
      </cdr:nvCxnSpPr>
      <cdr:spPr>
        <a:xfrm xmlns:a="http://schemas.openxmlformats.org/drawingml/2006/main" flipV="1">
          <a:off x="2432222" y="535632"/>
          <a:ext cx="2207957" cy="45290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DFC349B-38B0-4BFE-A25D-9B0360572D60}" type="slidenum">
              <a:rPr lang="en-US" smtClean="0"/>
              <a:t>‹#›</a:t>
            </a:fld>
            <a:endParaRPr lang="en-US" dirty="0"/>
          </a:p>
        </p:txBody>
      </p:sp>
    </p:spTree>
    <p:extLst>
      <p:ext uri="{BB962C8B-B14F-4D97-AF65-F5344CB8AC3E}">
        <p14:creationId xmlns:p14="http://schemas.microsoft.com/office/powerpoint/2010/main" val="11404251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8CD6FB4-6D4C-41D8-944C-E1F059225BD7}" type="slidenum">
              <a:rPr lang="en-US" smtClean="0"/>
              <a:t>‹#›</a:t>
            </a:fld>
            <a:endParaRPr lang="en-US" dirty="0"/>
          </a:p>
        </p:txBody>
      </p:sp>
    </p:spTree>
    <p:extLst>
      <p:ext uri="{BB962C8B-B14F-4D97-AF65-F5344CB8AC3E}">
        <p14:creationId xmlns:p14="http://schemas.microsoft.com/office/powerpoint/2010/main" val="307144482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aseline="0" dirty="0"/>
              <a:t>Good morning, and thank you for having me here today. I’m excited to tell you about some of the RTC’s recent projects and initiatives. But before I provide you with this update, I would like to give you a quick reminder of who we are…</a:t>
            </a:r>
          </a:p>
        </p:txBody>
      </p:sp>
      <p:sp>
        <p:nvSpPr>
          <p:cNvPr id="4" name="Slide Number Placeholder 3"/>
          <p:cNvSpPr>
            <a:spLocks noGrp="1"/>
          </p:cNvSpPr>
          <p:nvPr>
            <p:ph type="sldNum" sz="quarter" idx="10"/>
          </p:nvPr>
        </p:nvSpPr>
        <p:spPr/>
        <p:txBody>
          <a:bodyPr/>
          <a:lstStyle/>
          <a:p>
            <a:pPr defTabSz="933237">
              <a:defRPr/>
            </a:pPr>
            <a:fld id="{0F9D23F8-7DF7-45E1-9123-79A9AAB2B87E}" type="slidenum">
              <a:rPr lang="en-US">
                <a:solidFill>
                  <a:prstClr val="black"/>
                </a:solidFill>
                <a:latin typeface="Calibri" panose="020F0502020204030204"/>
              </a:rPr>
              <a:pPr defTabSz="933237">
                <a:defRPr/>
              </a:pPr>
              <a:t>1</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61654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34975" y="7096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FY2024</a:t>
            </a:r>
            <a:r>
              <a:rPr lang="en-US" altLang="en-US" baseline="0" dirty="0"/>
              <a:t> Transit Budget:</a:t>
            </a:r>
            <a:r>
              <a:rPr lang="en-US" altLang="en-US" dirty="0"/>
              <a:t> $476.9		</a:t>
            </a:r>
          </a:p>
          <a:p>
            <a:pPr eaLnBrk="1" hangingPunct="1">
              <a:spcBef>
                <a:spcPct val="0"/>
              </a:spcBef>
            </a:pPr>
            <a:endParaRPr lang="en-US" altLang="en-US" dirty="0"/>
          </a:p>
          <a:p>
            <a:pPr eaLnBrk="1" hangingPunct="1">
              <a:spcBef>
                <a:spcPct val="0"/>
              </a:spcBef>
            </a:pPr>
            <a:r>
              <a:rPr lang="en-US" altLang="en-US" dirty="0">
                <a:highlight>
                  <a:srgbClr val="FFFF00"/>
                </a:highlight>
              </a:rPr>
              <a:t>We are using $66.8M of Fund Balance which was mainly due to the federal government’s stimulus funds.</a:t>
            </a:r>
          </a:p>
          <a:p>
            <a:pPr defTabSz="933237" fontAlgn="base">
              <a:lnSpc>
                <a:spcPct val="150000"/>
              </a:lnSpc>
              <a:spcBef>
                <a:spcPct val="0"/>
              </a:spcBef>
              <a:spcAft>
                <a:spcPct val="0"/>
              </a:spcAft>
              <a:defRPr/>
            </a:pPr>
            <a:endParaRPr lang="en-US" dirty="0">
              <a:solidFill>
                <a:prstClr val="white"/>
              </a:solidFill>
              <a:latin typeface="Century Gothic" panose="020B0502020202020204" pitchFamily="34" charset="0"/>
              <a:cs typeface="Arial" charset="0"/>
            </a:endParaRP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Sales Tax 		232.3</a:t>
            </a: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Capital Grants		124.5</a:t>
            </a: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Operating Grants	  32.0</a:t>
            </a: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Fares		  62.1</a:t>
            </a: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Medicaid		    8.7</a:t>
            </a: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Advertising		    4.0</a:t>
            </a: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Reserve		  12.3</a:t>
            </a:r>
          </a:p>
          <a:p>
            <a:pPr defTabSz="933237" fontAlgn="base">
              <a:lnSpc>
                <a:spcPct val="150000"/>
              </a:lnSpc>
              <a:spcBef>
                <a:spcPct val="0"/>
              </a:spcBef>
              <a:spcAft>
                <a:spcPct val="0"/>
              </a:spcAft>
              <a:defRPr/>
            </a:pPr>
            <a:r>
              <a:rPr lang="en-US" sz="1000" dirty="0">
                <a:solidFill>
                  <a:schemeClr val="tx1"/>
                </a:solidFill>
                <a:latin typeface="Century Gothic" panose="020B0502020202020204" pitchFamily="34" charset="0"/>
                <a:cs typeface="Arial" charset="0"/>
              </a:rPr>
              <a:t>Other		    1.0</a:t>
            </a:r>
          </a:p>
          <a:p>
            <a:pPr eaLnBrk="1" hangingPunct="1">
              <a:spcBef>
                <a:spcPct val="0"/>
              </a:spcBef>
            </a:pPr>
            <a:endParaRPr lang="en-US" altLang="en-US" dirty="0">
              <a:solidFill>
                <a:schemeClr val="tx1"/>
              </a:solidFill>
            </a:endParaRPr>
          </a:p>
          <a:p>
            <a:pPr eaLnBrk="1" hangingPunct="1">
              <a:spcBef>
                <a:spcPct val="0"/>
              </a:spcBef>
            </a:pPr>
            <a:endParaRPr lang="en-US" altLang="en-US" dirty="0"/>
          </a:p>
          <a:p>
            <a:r>
              <a:rPr lang="en-US" b="1" u="sng" dirty="0"/>
              <a:t>BACKGROUND</a:t>
            </a:r>
          </a:p>
          <a:p>
            <a:endParaRPr lang="en-US" b="1" u="sng" dirty="0"/>
          </a:p>
          <a:p>
            <a:pPr marL="0" marR="0">
              <a:lnSpc>
                <a:spcPct val="107000"/>
              </a:lnSpc>
              <a:spcBef>
                <a:spcPts val="0"/>
              </a:spcBef>
              <a:spcAft>
                <a:spcPts val="0"/>
              </a:spcAft>
            </a:pPr>
            <a:r>
              <a:rPr lang="en-US" sz="1200" b="1" kern="100" dirty="0">
                <a:effectLst/>
                <a:latin typeface="+mn-lt"/>
                <a:ea typeface="Aptos" panose="020B0004020202020204" pitchFamily="34" charset="0"/>
                <a:cs typeface="Times New Roman" panose="02020603050405020304" pitchFamily="18" charset="0"/>
              </a:rPr>
              <a:t>Fixed route contract cost</a:t>
            </a: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FY24 = 22.8% or $29M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 9.8% or $15.3M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Service hour increase 45.5K or 2.51%</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impact = $3M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Service hour rate increase = $2.85 (from $65.36 to $68.21) or 4.36%</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Annual Service hour cost increase = $5.3M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Monthly fixed fee increase = $129,570 (from 43,423,439 to $3,553,010)or 3.78%</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Annual fixed fee increase = $1.6M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FY24 $155.6M budgeted</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1200" b="1" kern="100" dirty="0">
                <a:effectLst/>
                <a:latin typeface="+mn-lt"/>
                <a:ea typeface="Aptos" panose="020B0004020202020204" pitchFamily="34" charset="0"/>
                <a:cs typeface="Times New Roman" panose="02020603050405020304" pitchFamily="18" charset="0"/>
              </a:rPr>
              <a:t>Paratransit contract cost</a:t>
            </a: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FY24 = 9.6% or $4.6M  FYTD though Oct 31, 2023 ridership is up $57K or 12.2% from PY</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 3.6% or $1.9M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Included in FY24 Projected is a $1.2M payment for PY service</a:t>
            </a:r>
            <a:r>
              <a:rPr lang="en-US" sz="1200" u="sng" kern="100" dirty="0">
                <a:effectLst/>
                <a:latin typeface="+mn-lt"/>
                <a:ea typeface="Aptos" panose="020B0004020202020204" pitchFamily="34" charset="0"/>
                <a:cs typeface="Times New Roman" panose="02020603050405020304" pitchFamily="18" charset="0"/>
              </a:rPr>
              <a:t>s</a:t>
            </a: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1200" b="1" kern="100" dirty="0">
                <a:effectLst/>
                <a:latin typeface="+mn-lt"/>
                <a:ea typeface="Aptos" panose="020B0004020202020204" pitchFamily="34" charset="0"/>
                <a:cs typeface="Times New Roman" panose="02020603050405020304" pitchFamily="18" charset="0"/>
              </a:rPr>
              <a:t>Transit security cost</a:t>
            </a: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FY24 = 44.5% or $5.3M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 33% or $5.8M</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Increase # of armed security officers. This is based on the new competitively bid contract rate starting July 1, 2024.</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We are continuously adding resources to provide a safe transit system for our passengers and drivers. </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FY24 12.5M Budgeted</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1200" b="1" kern="100" dirty="0">
                <a:effectLst/>
                <a:latin typeface="+mn-lt"/>
                <a:ea typeface="Aptos" panose="020B0004020202020204" pitchFamily="34" charset="0"/>
                <a:cs typeface="Times New Roman" panose="02020603050405020304" pitchFamily="18" charset="0"/>
              </a:rPr>
              <a:t>Transit Net Fuel Cost</a:t>
            </a:r>
            <a:endParaRPr lang="en-US" sz="12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FY22 = CNG 74c per GGE, Diesel $3.21, E-85 $</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FY23 = CNG $1.13 per GGE, Diesel $3.83, E-85 $3.44</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FY24 = CNG $1.95 per GGE, Diesel $3.44, E-85 $2.99, Hydrogen $18</a:t>
            </a:r>
          </a:p>
          <a:p>
            <a:pPr marL="0" marR="0">
              <a:lnSpc>
                <a:spcPct val="107000"/>
              </a:lnSpc>
              <a:spcBef>
                <a:spcPts val="0"/>
              </a:spcBef>
              <a:spcAft>
                <a:spcPts val="0"/>
              </a:spcAft>
            </a:pPr>
            <a:r>
              <a:rPr lang="en-US" sz="1200" kern="100" dirty="0">
                <a:effectLst/>
                <a:latin typeface="+mn-lt"/>
                <a:ea typeface="Aptos" panose="020B0004020202020204" pitchFamily="34" charset="0"/>
                <a:cs typeface="Times New Roman" panose="02020603050405020304" pitchFamily="18" charset="0"/>
              </a:rPr>
              <a:t>FY25 = CNG $1.95 per GGE, Diesel $3.44, E-85 $2.99, Hydrogen $18</a:t>
            </a:r>
            <a:endParaRPr lang="en-US"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8540" indent="-290991" eaLnBrk="0" hangingPunct="0">
              <a:spcBef>
                <a:spcPct val="30000"/>
              </a:spcBef>
              <a:defRPr sz="1200">
                <a:solidFill>
                  <a:schemeClr val="tx1"/>
                </a:solidFill>
                <a:latin typeface="Calibri" pitchFamily="34" charset="0"/>
              </a:defRPr>
            </a:lvl2pPr>
            <a:lvl3pPr marL="1167236" indent="-232140" eaLnBrk="0" hangingPunct="0">
              <a:spcBef>
                <a:spcPct val="30000"/>
              </a:spcBef>
              <a:defRPr sz="1200">
                <a:solidFill>
                  <a:schemeClr val="tx1"/>
                </a:solidFill>
                <a:latin typeface="Calibri" pitchFamily="34" charset="0"/>
              </a:defRPr>
            </a:lvl3pPr>
            <a:lvl4pPr marL="1634785" indent="-232140" eaLnBrk="0" hangingPunct="0">
              <a:spcBef>
                <a:spcPct val="30000"/>
              </a:spcBef>
              <a:defRPr sz="1200">
                <a:solidFill>
                  <a:schemeClr val="tx1"/>
                </a:solidFill>
                <a:latin typeface="Calibri" pitchFamily="34" charset="0"/>
              </a:defRPr>
            </a:lvl4pPr>
            <a:lvl5pPr marL="2102333" indent="-232140" eaLnBrk="0" hangingPunct="0">
              <a:spcBef>
                <a:spcPct val="30000"/>
              </a:spcBef>
              <a:defRPr sz="1200">
                <a:solidFill>
                  <a:schemeClr val="tx1"/>
                </a:solidFill>
                <a:latin typeface="Calibri" pitchFamily="34" charset="0"/>
              </a:defRPr>
            </a:lvl5pPr>
            <a:lvl6pPr marL="2573151" indent="-232140" eaLnBrk="0" fontAlgn="base" hangingPunct="0">
              <a:spcBef>
                <a:spcPct val="30000"/>
              </a:spcBef>
              <a:spcAft>
                <a:spcPct val="0"/>
              </a:spcAft>
              <a:defRPr sz="1200">
                <a:solidFill>
                  <a:schemeClr val="tx1"/>
                </a:solidFill>
                <a:latin typeface="Calibri" pitchFamily="34" charset="0"/>
              </a:defRPr>
            </a:lvl6pPr>
            <a:lvl7pPr marL="3043968" indent="-232140" eaLnBrk="0" fontAlgn="base" hangingPunct="0">
              <a:spcBef>
                <a:spcPct val="30000"/>
              </a:spcBef>
              <a:spcAft>
                <a:spcPct val="0"/>
              </a:spcAft>
              <a:defRPr sz="1200">
                <a:solidFill>
                  <a:schemeClr val="tx1"/>
                </a:solidFill>
                <a:latin typeface="Calibri" pitchFamily="34" charset="0"/>
              </a:defRPr>
            </a:lvl7pPr>
            <a:lvl8pPr marL="3514786" indent="-232140" eaLnBrk="0" fontAlgn="base" hangingPunct="0">
              <a:spcBef>
                <a:spcPct val="30000"/>
              </a:spcBef>
              <a:spcAft>
                <a:spcPct val="0"/>
              </a:spcAft>
              <a:defRPr sz="1200">
                <a:solidFill>
                  <a:schemeClr val="tx1"/>
                </a:solidFill>
                <a:latin typeface="Calibri" pitchFamily="34" charset="0"/>
              </a:defRPr>
            </a:lvl8pPr>
            <a:lvl9pPr marL="3985604" indent="-232140" eaLnBrk="0" fontAlgn="base" hangingPunct="0">
              <a:spcBef>
                <a:spcPct val="30000"/>
              </a:spcBef>
              <a:spcAft>
                <a:spcPct val="0"/>
              </a:spcAft>
              <a:defRPr sz="1200">
                <a:solidFill>
                  <a:schemeClr val="tx1"/>
                </a:solidFill>
                <a:latin typeface="Calibri"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A1036796-07DC-4152-980C-8BBC748393DB}"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33237"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89984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540" marR="844550">
              <a:lnSpc>
                <a:spcPct val="97000"/>
              </a:lnSpc>
              <a:spcBef>
                <a:spcPts val="350"/>
              </a:spcBef>
              <a:spcAft>
                <a:spcPts val="0"/>
              </a:spcAft>
            </a:pPr>
            <a:r>
              <a:rPr lang="en-US" sz="1200" b="0" dirty="0">
                <a:effectLst/>
                <a:latin typeface="Calibri" panose="020F0502020204030204" pitchFamily="34" charset="0"/>
                <a:ea typeface="Calibri" panose="020F0502020204030204" pitchFamily="34" charset="0"/>
              </a:rPr>
              <a:t>In comparison to other bus systems nationwide, the RTC is the 14th largest, has the highest farebox recovery ratio, the lowest public subsidy, and one of the lowest operating costs in the nation.</a:t>
            </a:r>
          </a:p>
        </p:txBody>
      </p:sp>
      <p:sp>
        <p:nvSpPr>
          <p:cNvPr id="4" name="Slide Number Placeholder 3"/>
          <p:cNvSpPr>
            <a:spLocks noGrp="1"/>
          </p:cNvSpPr>
          <p:nvPr>
            <p:ph type="sldNum" sz="quarter" idx="5"/>
          </p:nvPr>
        </p:nvSpPr>
        <p:spPr/>
        <p:txBody>
          <a:bodyPr/>
          <a:lstStyle/>
          <a:p>
            <a:pPr marL="0" marR="0" lvl="0" indent="0" algn="r" defTabSz="966481"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81"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70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5523" indent="-195523">
              <a:buFont typeface="Arial" panose="020B0604020202020204" pitchFamily="34" charset="0"/>
              <a:buChar char="•"/>
            </a:pPr>
            <a:r>
              <a:rPr lang="en-US" baseline="0" dirty="0">
                <a:latin typeface="+mn-lt"/>
              </a:rPr>
              <a:t>For the most part, RTC funding can be broken into two categories: transit and roadways.</a:t>
            </a:r>
          </a:p>
          <a:p>
            <a:endParaRPr lang="en-US" baseline="0" dirty="0">
              <a:latin typeface="+mn-lt"/>
            </a:endParaRPr>
          </a:p>
          <a:p>
            <a:pPr marL="195523" indent="-195523">
              <a:buFont typeface="Arial" panose="020B0604020202020204" pitchFamily="34" charset="0"/>
              <a:buChar char="•"/>
            </a:pPr>
            <a:r>
              <a:rPr lang="en-US" baseline="0" dirty="0">
                <a:latin typeface="+mn-lt"/>
              </a:rPr>
              <a:t>Transit is primarily funded by sales tax and passenger fares, and we also use federal funds for transit’s capital programs.</a:t>
            </a:r>
          </a:p>
          <a:p>
            <a:endParaRPr lang="en-US" dirty="0">
              <a:latin typeface="+mn-lt"/>
            </a:endParaRPr>
          </a:p>
          <a:p>
            <a:endParaRPr lang="en-US" dirty="0">
              <a:latin typeface="+mn-lt"/>
            </a:endParaRPr>
          </a:p>
          <a:p>
            <a:pPr defTabSz="1021743">
              <a:defRPr/>
            </a:pPr>
            <a:r>
              <a:rPr lang="en-US" b="1" u="sng" dirty="0">
                <a:latin typeface="+mn-lt"/>
              </a:rPr>
              <a:t>BACKGROUND</a:t>
            </a:r>
          </a:p>
          <a:p>
            <a:pPr marL="706396" lvl="1" indent="-195523">
              <a:buFont typeface="Arial" panose="020B0604020202020204" pitchFamily="34" charset="0"/>
              <a:buChar char="•"/>
            </a:pPr>
            <a:r>
              <a:rPr lang="en-US" dirty="0">
                <a:latin typeface="+mn-lt"/>
                <a:ea typeface="Times New Roman" panose="02020603050405020304" pitchFamily="18" charset="0"/>
                <a:cs typeface="Times New Roman" panose="02020603050405020304" pitchFamily="18" charset="0"/>
              </a:rPr>
              <a:t>Sales tax – O&amp;M = $216,900,326 – 52.4%</a:t>
            </a:r>
          </a:p>
          <a:p>
            <a:pPr marL="706396" lvl="1" indent="-195523">
              <a:buFont typeface="Arial" panose="020B0604020202020204" pitchFamily="34" charset="0"/>
              <a:buChar char="•"/>
            </a:pPr>
            <a:r>
              <a:rPr lang="en-US" dirty="0">
                <a:latin typeface="+mn-lt"/>
                <a:ea typeface="Times New Roman" panose="02020603050405020304" pitchFamily="18" charset="0"/>
                <a:cs typeface="Times New Roman" panose="02020603050405020304" pitchFamily="18" charset="0"/>
              </a:rPr>
              <a:t>Grants – capital costs (formula vs. discretionary) = $18,763,965 – 4.5%</a:t>
            </a:r>
          </a:p>
          <a:p>
            <a:pPr marL="1217268" lvl="2" indent="-195523">
              <a:buFont typeface="Arial" panose="020B0604020202020204" pitchFamily="34" charset="0"/>
              <a:buChar char="•"/>
            </a:pPr>
            <a:r>
              <a:rPr lang="en-US" dirty="0">
                <a:latin typeface="+mn-lt"/>
                <a:ea typeface="Calibri" panose="020F0502020204030204" pitchFamily="34" charset="0"/>
                <a:cs typeface="Times New Roman" panose="02020603050405020304" pitchFamily="18" charset="0"/>
              </a:rPr>
              <a:t>Formula - $16,449,139 – 4%</a:t>
            </a:r>
          </a:p>
          <a:p>
            <a:pPr marL="1217268" lvl="2" indent="-195523">
              <a:buFont typeface="Arial" panose="020B0604020202020204" pitchFamily="34" charset="0"/>
              <a:buChar char="•"/>
            </a:pPr>
            <a:r>
              <a:rPr lang="en-US" dirty="0">
                <a:latin typeface="+mn-lt"/>
                <a:ea typeface="Calibri" panose="020F0502020204030204" pitchFamily="34" charset="0"/>
                <a:cs typeface="Times New Roman" panose="02020603050405020304" pitchFamily="18" charset="0"/>
              </a:rPr>
              <a:t>Discretionary - $2,314,826 – 0.5%</a:t>
            </a:r>
          </a:p>
          <a:p>
            <a:pPr marL="1217268" lvl="2" indent="-195523" defTabSz="1021743">
              <a:buFont typeface="Arial" panose="020B0604020202020204" pitchFamily="34" charset="0"/>
              <a:buChar char="•"/>
              <a:defRPr/>
            </a:pPr>
            <a:r>
              <a:rPr lang="en-US" dirty="0">
                <a:latin typeface="+mn-lt"/>
                <a:ea typeface="Calibri" panose="020F0502020204030204" pitchFamily="34" charset="0"/>
                <a:cs typeface="Times New Roman" panose="02020603050405020304" pitchFamily="18" charset="0"/>
              </a:rPr>
              <a:t>In FY2022, we received and used stimulus funding to support O&amp;M – FTA CRRSAA and ARP grant revenues = $117,526,697 – 28.4%</a:t>
            </a:r>
          </a:p>
          <a:p>
            <a:pPr marL="706396" lvl="1" indent="-195523">
              <a:buFont typeface="Arial" panose="020B0604020202020204" pitchFamily="34" charset="0"/>
              <a:buChar char="•"/>
            </a:pPr>
            <a:r>
              <a:rPr lang="en-US" dirty="0">
                <a:latin typeface="+mn-lt"/>
                <a:ea typeface="Times New Roman" panose="02020603050405020304" pitchFamily="18" charset="0"/>
                <a:cs typeface="Times New Roman" panose="02020603050405020304" pitchFamily="18" charset="0"/>
              </a:rPr>
              <a:t>Passenger fares – O&amp;M = $57,248,037 – 13.8%</a:t>
            </a:r>
          </a:p>
          <a:p>
            <a:pPr marL="184963" indent="-184963">
              <a:buFont typeface="Arial" panose="020B0604020202020204" pitchFamily="34" charset="0"/>
              <a:buChar char="•"/>
            </a:pP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6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sz="1200" dirty="0">
                <a:solidFill>
                  <a:schemeClr val="tx1"/>
                </a:solidFill>
              </a:rPr>
              <a:t> When you look at the per capita investment in transit, we rank as one of the lowest with our peer agencies spending between $80 to $275 more per capita.</a:t>
            </a:r>
          </a:p>
          <a:p>
            <a:pPr marL="174982" indent="-174982">
              <a:buFont typeface="Arial" panose="020B0604020202020204" pitchFamily="34" charset="0"/>
              <a:buChar char="•"/>
            </a:pPr>
            <a:endParaRPr lang="en-US" sz="1200" dirty="0">
              <a:solidFill>
                <a:schemeClr val="tx1"/>
              </a:solidFill>
            </a:endParaRPr>
          </a:p>
          <a:p>
            <a:pPr marL="174982" indent="-174982">
              <a:buFont typeface="Arial" panose="020B0604020202020204" pitchFamily="34" charset="0"/>
              <a:buChar char="•"/>
            </a:pPr>
            <a:r>
              <a:rPr lang="en-US" sz="1200" dirty="0">
                <a:solidFill>
                  <a:schemeClr val="tx1"/>
                </a:solidFill>
              </a:rPr>
              <a:t>All the while, the cost of operating transit has continued to increase, similar to what we are seeing not only in our industry but other industries as well.  </a:t>
            </a:r>
            <a:endParaRPr lang="en-US" sz="1200" b="1" dirty="0">
              <a:solidFill>
                <a:schemeClr val="tx1"/>
              </a:solidFill>
            </a:endParaRPr>
          </a:p>
        </p:txBody>
      </p:sp>
      <p:sp>
        <p:nvSpPr>
          <p:cNvPr id="4" name="Slide Number Placeholder 3"/>
          <p:cNvSpPr>
            <a:spLocks noGrp="1"/>
          </p:cNvSpPr>
          <p:nvPr>
            <p:ph type="sldNum" sz="quarter" idx="5"/>
          </p:nvPr>
        </p:nvSpPr>
        <p:spPr/>
        <p:txBody>
          <a:bodyPr/>
          <a:lstStyle/>
          <a:p>
            <a:pPr defTabSz="933237">
              <a:defRPr/>
            </a:pPr>
            <a:fld id="{7BE27843-68E4-4244-9CFB-949C2E0623D2}" type="slidenum">
              <a:rPr lang="en-US">
                <a:solidFill>
                  <a:prstClr val="black"/>
                </a:solidFill>
                <a:latin typeface="Calibri" panose="020F0502020204030204"/>
              </a:rPr>
              <a:pPr defTabSz="933237">
                <a:defRPr/>
              </a:pPr>
              <a:t>13</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pPr defTabSz="933237">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650549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465">
              <a:defRPr/>
            </a:pPr>
            <a:r>
              <a:rPr lang="en-US" sz="1200" dirty="0">
                <a:latin typeface="+mn-lt"/>
              </a:rPr>
              <a:t>Next up, let’s talk about the future of transportation and the challenges ahead</a:t>
            </a:r>
            <a:r>
              <a:rPr lang="en-US" sz="1200" baseline="0" dirty="0">
                <a:latin typeface="+mn-lt"/>
              </a:rPr>
              <a:t>.</a:t>
            </a:r>
          </a:p>
          <a:p>
            <a:pPr defTabSz="986465">
              <a:defRPr/>
            </a:pPr>
            <a:endParaRPr lang="en-US" sz="1200" baseline="0" dirty="0">
              <a:latin typeface="+mn-lt"/>
            </a:endParaRPr>
          </a:p>
          <a:p>
            <a:r>
              <a:rPr lang="en-US" sz="1200" baseline="0" dirty="0">
                <a:latin typeface="+mn-lt"/>
              </a:rPr>
              <a:t>Despite these three revenue sources, a long-term sustainable funding source remains the largest challenge for our transit system.</a:t>
            </a:r>
          </a:p>
          <a:p>
            <a:endParaRPr lang="en-US" sz="1200" dirty="0">
              <a:latin typeface="+mn-lt"/>
              <a:ea typeface="Calibri" panose="020F0502020204030204" pitchFamily="34" charset="0"/>
            </a:endParaRPr>
          </a:p>
          <a:p>
            <a:r>
              <a:rPr lang="en-US" sz="1200" dirty="0">
                <a:latin typeface="+mn-lt"/>
              </a:rPr>
              <a:t>Although we can operate service today, we are constrained by the level of service we provide due to the limited revenue that we receive. The next couple of slides will walk you through our transit challenge. </a:t>
            </a:r>
          </a:p>
          <a:p>
            <a:endParaRPr lang="en-US" sz="1200" dirty="0">
              <a:latin typeface="+mn-lt"/>
            </a:endParaRPr>
          </a:p>
          <a:p>
            <a:r>
              <a:rPr lang="en-US" sz="1200" dirty="0">
                <a:latin typeface="+mn-lt"/>
              </a:rPr>
              <a:t>Updated via Marc 12/23</a:t>
            </a:r>
          </a:p>
          <a:p>
            <a:pPr defTabSz="986465">
              <a:defRPr/>
            </a:pPr>
            <a:endParaRPr lang="en-US" dirty="0"/>
          </a:p>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85788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We have not invested in transit in over 20 years. We currently receive a half cent of sales tax. Of this half cent, approximately 75 percent of the half cent goes to transit operations. So last year we received $231M in sales tax.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A lot that has happened in the last 20 years. Our population has doubled, our region has expanded geographically, with more housing, businesses, and schools, and demand for services has increased while our investment has stayed the same.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This has been our challenge as the cost of doing business increases and the demand for services are needed </a:t>
            </a:r>
          </a:p>
          <a:p>
            <a:endParaRPr lang="en-US" dirty="0"/>
          </a:p>
          <a:p>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237">
              <a:defRPr/>
            </a:pPr>
            <a:fld id="{0F9D23F8-7DF7-45E1-9123-79A9AAB2B87E}" type="slidenum">
              <a:rPr lang="en-US">
                <a:solidFill>
                  <a:prstClr val="black"/>
                </a:solidFill>
                <a:latin typeface="Calibri" panose="020F0502020204030204"/>
              </a:rPr>
              <a:pPr defTabSz="933237">
                <a:defRPr/>
              </a:pPr>
              <a:t>15</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77439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This chart from our funding model represents our current and projected transit fund cash balance. The bars on the left represent revenues, the dark bars on the right represent expenditures the purple shaded area behind the bars represent the cash balance in this fund. It is important to note that in FY24 and FY26, we anticipate receiving federal grant reimbursements based on previous expenditures for our capital projects, demonstrating a surplus in revenues. [In other words, reimbursement for DDs, some 60ft vehicles and $40M for capital cost of contracting]</a:t>
            </a:r>
          </a:p>
          <a:p>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However, based on our assessment, what is more telling is that in FY27 through FY29 the deficit is large and expected to be around $164M in total. The funding deficit, as noted on this slide, continues into the outer years. </a:t>
            </a:r>
            <a:r>
              <a:rPr lang="en-US" sz="1200" b="1" dirty="0">
                <a:effectLst/>
                <a:latin typeface="Calibri" panose="020F0502020204030204" pitchFamily="34" charset="0"/>
                <a:ea typeface="Calibri" panose="020F0502020204030204" pitchFamily="34" charset="0"/>
              </a:rPr>
              <a:t>As expected, we will continue to manage our budget and could potentially start reducing expenses as early as FY26 if we do not receive additional funding.</a:t>
            </a:r>
            <a:endParaRPr lang="en-US" sz="1200" dirty="0">
              <a:effectLst/>
              <a:latin typeface="Calibri" panose="020F0502020204030204" pitchFamily="34" charset="0"/>
              <a:ea typeface="Calibri" panose="020F0502020204030204" pitchFamily="34" charset="0"/>
            </a:endParaRPr>
          </a:p>
          <a:p>
            <a:endParaRPr lang="en-US" sz="1000" dirty="0"/>
          </a:p>
          <a:p>
            <a:r>
              <a:rPr lang="en-US" sz="1000" dirty="0"/>
              <a:t>I’d also like to note that this chart </a:t>
            </a:r>
            <a:r>
              <a:rPr lang="en-US" sz="1000" b="1" dirty="0"/>
              <a:t>does not include any future growth in mobility and much-needed enhancements to our transit system.</a:t>
            </a:r>
          </a:p>
          <a:p>
            <a:endParaRPr lang="en-US" sz="1000" dirty="0"/>
          </a:p>
          <a:p>
            <a:endParaRPr lang="en-US" sz="1000" dirty="0"/>
          </a:p>
          <a:p>
            <a:pPr defTabSz="966554">
              <a:defRPr/>
            </a:pPr>
            <a:r>
              <a:rPr lang="en-US" sz="1000" b="1" u="sng" dirty="0"/>
              <a:t>BACKGROUND (IF ASKED ABOUT THE STIMULUS FUNDING)</a:t>
            </a:r>
            <a:endParaRPr lang="en-US" sz="1000" dirty="0"/>
          </a:p>
          <a:p>
            <a:pPr marL="187699" indent="-187699" defTabSz="534913">
              <a:buFont typeface="Arial" panose="020B0604020202020204" pitchFamily="34" charset="0"/>
              <a:buChar char="•"/>
              <a:defRPr/>
            </a:pPr>
            <a:r>
              <a:rPr lang="en-US" sz="1000" dirty="0">
                <a:ea typeface="Calibri" panose="020F0502020204030204" pitchFamily="34" charset="0"/>
              </a:rPr>
              <a:t>In fact, prior to the pandemic, we anticipated a $20 million deficit in Fiscal Year 2021. This deficit grew to $67 million post-COVID, and as a result, we cut nearly $77 million from our budget. We</a:t>
            </a:r>
            <a:r>
              <a:rPr lang="en-US" sz="1000" dirty="0"/>
              <a:t> significantly implemented a hiring freeze, cut staff pay, and laid off or furloughed nearly 15 percent of our workforce, reduced our transit service, eliminated and postponed capital projects and cut contracts. If not for the federal stimulus funds during COVID, we would have made more severe cuts.</a:t>
            </a:r>
          </a:p>
          <a:p>
            <a:pPr defTabSz="534913">
              <a:defRPr/>
            </a:pPr>
            <a:endParaRPr lang="en-US" sz="1000" dirty="0"/>
          </a:p>
          <a:p>
            <a:pPr marL="187699" indent="-187699" defTabSz="534913">
              <a:buFont typeface="Arial" panose="020B0604020202020204" pitchFamily="34" charset="0"/>
              <a:buChar char="•"/>
              <a:defRPr/>
            </a:pPr>
            <a:r>
              <a:rPr lang="en-US" sz="1000" dirty="0"/>
              <a:t>Thanks to federal stimulus funding, we received $303 million in federal aid to dedicate to transit and paratransit operational services. With this amount, we covered our shortfall prior to COVID, restored previously cut transit service, introduced new service and innovations, enhanced safety and security, brought back furloughed employees, and kept current transit staff employed.</a:t>
            </a:r>
          </a:p>
          <a:p>
            <a:pPr defTabSz="534913">
              <a:defRPr/>
            </a:pPr>
            <a:endParaRPr lang="en-US" sz="1000" dirty="0"/>
          </a:p>
          <a:p>
            <a:pPr marL="187699" indent="-187699" defTabSz="534913">
              <a:buFont typeface="Arial" panose="020B0604020202020204" pitchFamily="34" charset="0"/>
              <a:buChar char="•"/>
              <a:defRPr/>
            </a:pPr>
            <a:r>
              <a:rPr lang="en-US" sz="1000" dirty="0"/>
              <a:t>Furthermore, the Infrastructure Investment and Jobs Act (IIJA) delivers historic funding for our nation’s transportation infrastructure and creates good-paying jobs for our community that will grow and diversify Nevada’s economy.</a:t>
            </a:r>
          </a:p>
          <a:p>
            <a:pPr defTabSz="534913">
              <a:defRPr/>
            </a:pPr>
            <a:endParaRPr lang="en-US" sz="1000" dirty="0"/>
          </a:p>
          <a:p>
            <a:pPr marL="187699" indent="-187699" defTabSz="534913">
              <a:buFont typeface="Arial" panose="020B0604020202020204" pitchFamily="34" charset="0"/>
              <a:buChar char="•"/>
              <a:defRPr/>
            </a:pPr>
            <a:r>
              <a:rPr lang="en-US" sz="1000" dirty="0"/>
              <a:t>Based on historical apportionment of federal formula funds, we anticipate that RTC will receive a total of $311 million in formula funds for transit capital over the next five years, of which $80 million is new funding. </a:t>
            </a:r>
          </a:p>
          <a:p>
            <a:pPr marL="187699" indent="-187699" defTabSz="534913">
              <a:buFont typeface="Arial" panose="020B0604020202020204" pitchFamily="34" charset="0"/>
              <a:buChar char="•"/>
              <a:defRPr/>
            </a:pPr>
            <a:endParaRPr lang="en-US" sz="1000" dirty="0"/>
          </a:p>
          <a:p>
            <a:pPr marL="0" indent="0" defTabSz="534913">
              <a:buFont typeface="Arial" panose="020B0604020202020204" pitchFamily="34" charset="0"/>
              <a:buNone/>
              <a:defRPr/>
            </a:pPr>
            <a:r>
              <a:rPr lang="en-US" sz="1000" b="1" u="sng" dirty="0"/>
              <a:t>BACKGROUND – SOURCES AND USES</a:t>
            </a:r>
          </a:p>
          <a:p>
            <a:pPr marL="129540" marR="0">
              <a:lnSpc>
                <a:spcPts val="1455"/>
              </a:lnSpc>
              <a:spcBef>
                <a:spcPts val="260"/>
              </a:spcBef>
              <a:spcAft>
                <a:spcPts val="0"/>
              </a:spcAft>
            </a:pPr>
            <a:r>
              <a:rPr lang="en-US" sz="1000" dirty="0">
                <a:effectLst/>
                <a:latin typeface="Calibri" panose="020F0502020204030204" pitchFamily="34" charset="0"/>
                <a:ea typeface="Calibri" panose="020F0502020204030204" pitchFamily="34" charset="0"/>
              </a:rPr>
              <a:t>This slide represents transit’s sources of revenue and uses, or transit expenditures. In FY 23, we received $372M in revenues from sales tax, fare revenues and federal funding and expended ~$353M mostly attributed to the cost of providing transit, paratransit, senior and veteran services as well as the cost to replace buses when they reach the end of their useful life.</a:t>
            </a:r>
          </a:p>
          <a:p>
            <a:pPr marL="129540" marR="0">
              <a:lnSpc>
                <a:spcPts val="1455"/>
              </a:lnSpc>
              <a:spcBef>
                <a:spcPts val="260"/>
              </a:spcBef>
              <a:spcAft>
                <a:spcPts val="0"/>
              </a:spcAft>
            </a:pPr>
            <a:r>
              <a:rPr lang="en-US" sz="1000" dirty="0">
                <a:effectLst/>
                <a:latin typeface="Calibri" panose="020F0502020204030204" pitchFamily="34" charset="0"/>
                <a:ea typeface="Calibri" panose="020F0502020204030204" pitchFamily="34" charset="0"/>
              </a:rPr>
              <a:t> </a:t>
            </a:r>
          </a:p>
          <a:p>
            <a:pPr marL="129540" marR="0">
              <a:lnSpc>
                <a:spcPts val="1455"/>
              </a:lnSpc>
              <a:spcBef>
                <a:spcPts val="260"/>
              </a:spcBef>
              <a:spcAft>
                <a:spcPts val="0"/>
              </a:spcAft>
            </a:pPr>
            <a:r>
              <a:rPr lang="en-US" sz="1000" dirty="0">
                <a:effectLst/>
                <a:latin typeface="Calibri" panose="020F0502020204030204" pitchFamily="34" charset="0"/>
                <a:ea typeface="Calibri" panose="020F0502020204030204" pitchFamily="34" charset="0"/>
              </a:rPr>
              <a:t>It is noteworthy to highlight the revenues received in FY21-22, where we drew down the last of the stimulus funds. I cannot emphasize enough that without the $304M dollars in stimulus funds that we received because of the pandemic; these slides would look very different.</a:t>
            </a:r>
          </a:p>
          <a:p>
            <a:endParaRPr lang="en-US" sz="1000" b="0" dirty="0"/>
          </a:p>
          <a:p>
            <a:r>
              <a:rPr lang="en-US" sz="1000" b="0" i="1" dirty="0"/>
              <a:t>FY20 ($24M), FY 21 ($149.7M), FY22 ($107.9M), &amp; FY23 ($19.1M), Net Sources: </a:t>
            </a:r>
          </a:p>
          <a:p>
            <a:pPr marL="171450" indent="-171450">
              <a:buFont typeface="Arial" panose="020B0604020202020204" pitchFamily="34" charset="0"/>
              <a:buChar char="•"/>
            </a:pPr>
            <a:r>
              <a:rPr lang="en-US" sz="1000" b="0" i="1" dirty="0"/>
              <a:t>Federal stimulus grant ($303.5M)</a:t>
            </a:r>
            <a:endParaRPr lang="en-US" sz="1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21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dirty="0"/>
              <a:t>First, let’s talk about our</a:t>
            </a:r>
            <a:r>
              <a:rPr lang="en-US" baseline="0" dirty="0"/>
              <a:t> roads. </a:t>
            </a:r>
            <a:endParaRPr lang="en-US" dirty="0"/>
          </a:p>
          <a:p>
            <a:endParaRPr lang="en-US" dirty="0"/>
          </a:p>
        </p:txBody>
      </p:sp>
    </p:spTree>
    <p:extLst>
      <p:ext uri="{BB962C8B-B14F-4D97-AF65-F5344CB8AC3E}">
        <p14:creationId xmlns:p14="http://schemas.microsoft.com/office/powerpoint/2010/main" val="420225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30" rtl="0" eaLnBrk="0" fontAlgn="base" latinLnBrk="0" hangingPunct="0">
              <a:lnSpc>
                <a:spcPct val="100000"/>
              </a:lnSpc>
              <a:spcBef>
                <a:spcPct val="30000"/>
              </a:spcBef>
              <a:spcAft>
                <a:spcPct val="0"/>
              </a:spcAft>
              <a:buClrTx/>
              <a:buSzTx/>
              <a:buFontTx/>
              <a:buNone/>
              <a:tabLst/>
              <a:defRPr/>
            </a:pPr>
            <a:r>
              <a:rPr lang="en-US" dirty="0">
                <a:solidFill>
                  <a:schemeClr val="tx1"/>
                </a:solidFill>
              </a:rPr>
              <a:t>Within the MPO, the RTC is in charge of roadway funding under our Streets &amp;</a:t>
            </a:r>
            <a:r>
              <a:rPr lang="en-US" baseline="0" dirty="0">
                <a:solidFill>
                  <a:schemeClr val="tx1"/>
                </a:solidFill>
              </a:rPr>
              <a:t> Highways Department. </a:t>
            </a:r>
            <a:r>
              <a:rPr lang="en-US" dirty="0">
                <a:solidFill>
                  <a:schemeClr val="tx1"/>
                </a:solidFill>
              </a:rPr>
              <a:t>Roadways in Southern Nevada are funded by a combination of fuel tax, sales tax, and federal funds. </a:t>
            </a:r>
          </a:p>
          <a:p>
            <a:pPr marL="0" marR="0" lvl="0" indent="0" algn="l" defTabSz="91413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a:p>
            <a:pPr marL="0" marR="0" lvl="0" indent="0" algn="l" defTabSz="91413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RTC was established by state statute in 1965 to administer a 1 cent per gallon gas tax and since then, southern Nevada has incorporated other funding mechanisms.</a:t>
            </a:r>
            <a:endParaRPr lang="en-US" dirty="0">
              <a:solidFill>
                <a:schemeClr val="tx1"/>
              </a:solidFill>
            </a:endParaRPr>
          </a:p>
          <a:p>
            <a:pPr marL="0" marR="0" lvl="0" indent="0" algn="l" defTabSz="914130" rtl="0" eaLnBrk="0" fontAlgn="base" latinLnBrk="0" hangingPunct="0">
              <a:lnSpc>
                <a:spcPct val="100000"/>
              </a:lnSpc>
              <a:spcBef>
                <a:spcPct val="30000"/>
              </a:spcBef>
              <a:spcAft>
                <a:spcPct val="0"/>
              </a:spcAft>
              <a:buClrTx/>
              <a:buSzTx/>
              <a:buFontTx/>
              <a:buNone/>
              <a:tabLst/>
              <a:defRPr/>
            </a:pPr>
            <a:endParaRPr lang="en-US" sz="1200" b="0" i="0" kern="1200" baseline="0" dirty="0">
              <a:solidFill>
                <a:schemeClr val="tx1"/>
              </a:solidFill>
              <a:effectLst/>
              <a:ea typeface="+mn-ea"/>
              <a:cs typeface="+mn-cs"/>
            </a:endParaRPr>
          </a:p>
          <a:p>
            <a:pPr marL="285750" lvl="0" indent="-285750" defTabSz="914130" eaLnBrk="0" fontAlgn="base" hangingPunct="0">
              <a:spcAft>
                <a:spcPts val="2400"/>
              </a:spcAft>
              <a:buFont typeface="Arial" panose="020B0604020202020204" pitchFamily="34" charset="0"/>
              <a:buChar char="•"/>
              <a:defRPr/>
            </a:pPr>
            <a:r>
              <a:rPr lang="en-US" sz="1200" dirty="0">
                <a:solidFill>
                  <a:schemeClr val="tx1"/>
                </a:solidFill>
              </a:rPr>
              <a:t>1965 state legislation – 1 cent per gal. fuel tax</a:t>
            </a:r>
          </a:p>
          <a:p>
            <a:pPr marL="285750" lvl="0" indent="-285750" defTabSz="914130" eaLnBrk="0" fontAlgn="base" hangingPunct="0">
              <a:spcAft>
                <a:spcPts val="2400"/>
              </a:spcAft>
              <a:buFont typeface="Arial" panose="020B0604020202020204" pitchFamily="34" charset="0"/>
              <a:buChar char="•"/>
              <a:defRPr/>
            </a:pPr>
            <a:r>
              <a:rPr lang="en-US" sz="1200" dirty="0">
                <a:solidFill>
                  <a:schemeClr val="tx1"/>
                </a:solidFill>
              </a:rPr>
              <a:t>1990 ballot measure – 9 cents per gal. fuel tax (roadway only)</a:t>
            </a:r>
          </a:p>
          <a:p>
            <a:pPr marL="285750" lvl="0" indent="-285750" defTabSz="914130" eaLnBrk="0" fontAlgn="base" hangingPunct="0">
              <a:spcAft>
                <a:spcPts val="2400"/>
              </a:spcAft>
              <a:buFont typeface="Arial" panose="020B0604020202020204" pitchFamily="34" charset="0"/>
              <a:buChar char="•"/>
              <a:defRPr/>
            </a:pPr>
            <a:r>
              <a:rPr lang="en-US" sz="1200" dirty="0">
                <a:solidFill>
                  <a:schemeClr val="tx1"/>
                </a:solidFill>
              </a:rPr>
              <a:t>2002 ballot measure – 0.25% sales tax (roadway &amp; transit)</a:t>
            </a:r>
          </a:p>
          <a:p>
            <a:pPr marL="285750" lvl="0" indent="-285750" defTabSz="914130" eaLnBrk="0" fontAlgn="base" hangingPunct="0">
              <a:spcAft>
                <a:spcPts val="2400"/>
              </a:spcAft>
              <a:buFont typeface="Arial" panose="020B0604020202020204" pitchFamily="34" charset="0"/>
              <a:buChar char="•"/>
              <a:defRPr/>
            </a:pPr>
            <a:r>
              <a:rPr lang="en-US" sz="1200" dirty="0">
                <a:solidFill>
                  <a:schemeClr val="tx1"/>
                </a:solidFill>
              </a:rPr>
              <a:t>2013 state legislation – Fuel Revenue Indexing</a:t>
            </a:r>
          </a:p>
          <a:p>
            <a:pPr marL="285750" lvl="0" indent="-285750" defTabSz="914130" eaLnBrk="0" fontAlgn="base" hangingPunct="0">
              <a:spcAft>
                <a:spcPts val="2400"/>
              </a:spcAft>
              <a:buFont typeface="Arial" panose="020B0604020202020204" pitchFamily="34" charset="0"/>
              <a:buChar char="•"/>
              <a:defRPr/>
            </a:pPr>
            <a:r>
              <a:rPr lang="en-US" sz="1200" dirty="0">
                <a:solidFill>
                  <a:schemeClr val="tx1"/>
                </a:solidFill>
              </a:rPr>
              <a:t>2016 ballot measure – Fuel Revenue Indexing 10-yr. extension</a:t>
            </a:r>
          </a:p>
        </p:txBody>
      </p:sp>
    </p:spTree>
    <p:extLst>
      <p:ext uri="{BB962C8B-B14F-4D97-AF65-F5344CB8AC3E}">
        <p14:creationId xmlns:p14="http://schemas.microsoft.com/office/powerpoint/2010/main" val="77003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6"/>
            <a:ext cx="5852160" cy="4697044"/>
          </a:xfrm>
        </p:spPr>
        <p:txBody>
          <a:bodyPr/>
          <a:lstStyle/>
          <a:p>
            <a:r>
              <a:rPr lang="en-US" dirty="0">
                <a:solidFill>
                  <a:schemeClr val="tx1"/>
                </a:solidFill>
              </a:rPr>
              <a:t>Roadway funding makes it possible for the RTC and its member agencies (City of Las Vegas, City of North Las Vegas, City of Henderson, City of Mesquite, City of Boulder City and Unincorporated Clark County) to move forward with the planning and creation of transportation projects that benefit millions of Southern Nevada residents and visitors. These projects create jobs, put small businesses to work and improve the local economy.</a:t>
            </a:r>
          </a:p>
          <a:p>
            <a:endParaRPr lang="en-US" dirty="0">
              <a:solidFill>
                <a:schemeClr val="tx1"/>
              </a:solidFill>
            </a:endParaRPr>
          </a:p>
          <a:p>
            <a:r>
              <a:rPr lang="en-US" dirty="0">
                <a:solidFill>
                  <a:schemeClr val="tx1"/>
                </a:solidFill>
              </a:rPr>
              <a:t>Three main sources of roadway funding come from Fuel Revenue Indexing (FRI), Motor Vehicle Fuel Tax (MVFT) and sales tax collected in Clark County is used to fund roadway projects.  </a:t>
            </a:r>
          </a:p>
        </p:txBody>
      </p:sp>
    </p:spTree>
    <p:extLst>
      <p:ext uri="{BB962C8B-B14F-4D97-AF65-F5344CB8AC3E}">
        <p14:creationId xmlns:p14="http://schemas.microsoft.com/office/powerpoint/2010/main" val="35727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27" eaLnBrk="0" fontAlgn="base" hangingPunct="0">
              <a:spcAft>
                <a:spcPts val="1903"/>
              </a:spcAft>
              <a:defRPr/>
            </a:pPr>
            <a:r>
              <a:rPr lang="en-US" sz="1200" dirty="0">
                <a:latin typeface="+mn-lt"/>
              </a:rPr>
              <a:t>Here is a summary of milestones:</a:t>
            </a:r>
          </a:p>
          <a:p>
            <a:pPr marL="302066" indent="-302066" defTabSz="966327" eaLnBrk="0" fontAlgn="base" hangingPunct="0">
              <a:spcAft>
                <a:spcPts val="1903"/>
              </a:spcAft>
              <a:buFont typeface="Arial" panose="020B0604020202020204" pitchFamily="34" charset="0"/>
              <a:buChar char="•"/>
              <a:defRPr/>
            </a:pPr>
            <a:r>
              <a:rPr lang="en-US" sz="1200" dirty="0">
                <a:latin typeface="+mn-lt"/>
              </a:rPr>
              <a:t>1965 – Nevada Legislature creates the RTC</a:t>
            </a:r>
          </a:p>
          <a:p>
            <a:pPr marL="302066" indent="-302066" defTabSz="966327" eaLnBrk="0" fontAlgn="base" hangingPunct="0">
              <a:spcAft>
                <a:spcPts val="1903"/>
              </a:spcAft>
              <a:buFont typeface="Arial" panose="020B0604020202020204" pitchFamily="34" charset="0"/>
              <a:buChar char="•"/>
              <a:defRPr/>
            </a:pPr>
            <a:r>
              <a:rPr lang="en-US" sz="1200" dirty="0">
                <a:latin typeface="+mn-lt"/>
              </a:rPr>
              <a:t>1981 – RTC becomes a Metropolitan Planning Organization</a:t>
            </a:r>
          </a:p>
          <a:p>
            <a:pPr marL="302066" indent="-302066" defTabSz="966327" eaLnBrk="0" fontAlgn="base" hangingPunct="0">
              <a:spcAft>
                <a:spcPts val="1903"/>
              </a:spcAft>
              <a:buFont typeface="Arial" panose="020B0604020202020204" pitchFamily="34" charset="0"/>
              <a:buChar char="•"/>
              <a:defRPr/>
            </a:pPr>
            <a:r>
              <a:rPr lang="en-US" sz="1200" dirty="0">
                <a:latin typeface="+mn-lt"/>
              </a:rPr>
              <a:t>1983 – Nevada Legislature enables RTC to provide transit</a:t>
            </a:r>
          </a:p>
          <a:p>
            <a:pPr marL="302066" indent="-302066" defTabSz="966327" eaLnBrk="0" fontAlgn="base" hangingPunct="0">
              <a:spcAft>
                <a:spcPts val="1903"/>
              </a:spcAft>
              <a:buFont typeface="Arial" panose="020B0604020202020204" pitchFamily="34" charset="0"/>
              <a:buChar char="•"/>
              <a:defRPr/>
            </a:pPr>
            <a:r>
              <a:rPr lang="en-US" sz="1200" dirty="0">
                <a:latin typeface="+mn-lt"/>
              </a:rPr>
              <a:t>1992 – RTC launches new public transit system</a:t>
            </a:r>
          </a:p>
          <a:p>
            <a:pPr marL="302066" indent="-302066" defTabSz="966327" eaLnBrk="0" fontAlgn="base" hangingPunct="0">
              <a:spcAft>
                <a:spcPts val="1903"/>
              </a:spcAft>
              <a:buFont typeface="Arial" panose="020B0604020202020204" pitchFamily="34" charset="0"/>
              <a:buChar char="•"/>
              <a:defRPr/>
            </a:pPr>
            <a:r>
              <a:rPr lang="en-US" sz="1200" dirty="0">
                <a:latin typeface="+mn-lt"/>
              </a:rPr>
              <a:t>2004 – RTC becomes regional traffic management agency</a:t>
            </a:r>
          </a:p>
          <a:p>
            <a:pPr marL="302066" indent="-302066" defTabSz="966327" eaLnBrk="0" fontAlgn="base" hangingPunct="0">
              <a:spcAft>
                <a:spcPts val="1903"/>
              </a:spcAft>
              <a:buFont typeface="Arial" panose="020B0604020202020204" pitchFamily="34" charset="0"/>
              <a:buChar char="•"/>
              <a:defRPr/>
            </a:pPr>
            <a:r>
              <a:rPr lang="en-US" sz="1200" dirty="0">
                <a:latin typeface="+mn-lt"/>
              </a:rPr>
              <a:t>2015 – RTC becomes Southern Nevada Strong administrator</a:t>
            </a:r>
          </a:p>
          <a:p>
            <a:pPr marL="302066" indent="-302066" defTabSz="966327" eaLnBrk="0" fontAlgn="base" hangingPunct="0">
              <a:spcAft>
                <a:spcPts val="1903"/>
              </a:spcAft>
              <a:buFont typeface="Arial" panose="020B0604020202020204" pitchFamily="34" charset="0"/>
              <a:buChar char="•"/>
              <a:defRPr/>
            </a:pPr>
            <a:r>
              <a:rPr lang="en-US" sz="1200" dirty="0">
                <a:latin typeface="+mn-lt"/>
              </a:rPr>
              <a:t>2016 – RTC launches public bike share system</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6541265-4307-4E06-AF87-E50E555EF755}"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250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The nearly $1.2 billion from the FRI revenue projections doesn’t just go to the RTC, it also goes to the State and Clark County for southern Nevada projects.</a:t>
            </a:r>
          </a:p>
          <a:p>
            <a:endParaRPr lang="en-US" dirty="0">
              <a:solidFill>
                <a:schemeClr val="tx1"/>
              </a:solidFill>
              <a:latin typeface="+mn-lt"/>
            </a:endParaRPr>
          </a:p>
          <a:p>
            <a:pPr defTabSz="933237">
              <a:defRPr/>
            </a:pPr>
            <a:r>
              <a:rPr lang="en-US" dirty="0">
                <a:solidFill>
                  <a:schemeClr val="tx1"/>
                </a:solidFill>
                <a:latin typeface="+mn-lt"/>
              </a:rPr>
              <a:t>The FRI program will help address inflation, sustain jobs, and allow us to maintain and build transportation projects that will benefit Southern Nevada.</a:t>
            </a:r>
          </a:p>
          <a:p>
            <a:endParaRPr lang="en-US" dirty="0">
              <a:solidFill>
                <a:schemeClr val="tx1"/>
              </a:solidFill>
              <a:latin typeface="+mn-lt"/>
            </a:endParaRPr>
          </a:p>
          <a:p>
            <a:r>
              <a:rPr lang="en-US" b="1" u="sng" dirty="0">
                <a:solidFill>
                  <a:schemeClr val="tx1"/>
                </a:solidFill>
                <a:latin typeface="+mn-lt"/>
              </a:rPr>
              <a:t>BACKGROUND</a:t>
            </a:r>
          </a:p>
          <a:p>
            <a:r>
              <a:rPr lang="en-US" dirty="0">
                <a:solidFill>
                  <a:schemeClr val="tx1"/>
                </a:solidFill>
                <a:latin typeface="+mn-lt"/>
              </a:rPr>
              <a:t>$409,877,528 for NDOT</a:t>
            </a:r>
          </a:p>
          <a:p>
            <a:pPr defTabSz="933237">
              <a:defRPr/>
            </a:pPr>
            <a:r>
              <a:rPr lang="en-US" dirty="0">
                <a:solidFill>
                  <a:schemeClr val="tx1"/>
                </a:solidFill>
                <a:latin typeface="+mn-lt"/>
              </a:rPr>
              <a:t>$142,854,376 for Clark County</a:t>
            </a:r>
          </a:p>
          <a:p>
            <a:pPr defTabSz="933237">
              <a:defRPr/>
            </a:pPr>
            <a:r>
              <a:rPr lang="en-US" dirty="0">
                <a:solidFill>
                  <a:schemeClr val="tx1"/>
                </a:solidFill>
                <a:latin typeface="+mn-lt"/>
              </a:rPr>
              <a:t>$606,812,695 for RTC</a:t>
            </a:r>
          </a:p>
          <a:p>
            <a:pPr defTabSz="933237">
              <a:defRPr/>
            </a:pPr>
            <a:endParaRPr lang="en-US" dirty="0">
              <a:solidFill>
                <a:schemeClr val="tx1"/>
              </a:solidFill>
              <a:latin typeface="+mn-lt"/>
            </a:endParaRPr>
          </a:p>
          <a:p>
            <a:pPr defTabSz="933237">
              <a:defRPr/>
            </a:pPr>
            <a:r>
              <a:rPr lang="en-US" dirty="0">
                <a:solidFill>
                  <a:schemeClr val="tx1"/>
                </a:solidFill>
                <a:latin typeface="+mn-lt"/>
              </a:rPr>
              <a:t>The $606 million coming to the RTC primarily goes directly to the county and cities.  Unlike RTC Washoe, we pass through the funds to the local governments to design, construct, and maintain projects that meet the needs of their respective communities.  Any funds programmed for the RTC’s use are primarily for traffic management activities and projects that are done on behalf of the jurisdictions.  Below is a breakdown of how the $606 million would be distributed.</a:t>
            </a:r>
          </a:p>
          <a:p>
            <a:pPr defTabSz="933237">
              <a:defRPr/>
            </a:pPr>
            <a:endParaRPr lang="en-US" dirty="0">
              <a:solidFill>
                <a:schemeClr val="tx1"/>
              </a:solidFill>
              <a:latin typeface="+mn-lt"/>
            </a:endParaRPr>
          </a:p>
          <a:p>
            <a:pPr defTabSz="933237">
              <a:defRPr/>
            </a:pPr>
            <a:r>
              <a:rPr lang="en-US" dirty="0">
                <a:solidFill>
                  <a:schemeClr val="tx1"/>
                </a:solidFill>
                <a:latin typeface="+mn-lt"/>
              </a:rPr>
              <a:t>CC – 46.6%</a:t>
            </a:r>
          </a:p>
          <a:p>
            <a:pPr defTabSz="933237">
              <a:defRPr/>
            </a:pPr>
            <a:r>
              <a:rPr lang="en-US" dirty="0">
                <a:solidFill>
                  <a:schemeClr val="tx1"/>
                </a:solidFill>
                <a:latin typeface="+mn-lt"/>
              </a:rPr>
              <a:t>CLV – 25.3%</a:t>
            </a:r>
          </a:p>
          <a:p>
            <a:pPr defTabSz="933237">
              <a:defRPr/>
            </a:pPr>
            <a:r>
              <a:rPr lang="en-US" dirty="0">
                <a:solidFill>
                  <a:schemeClr val="tx1"/>
                </a:solidFill>
                <a:latin typeface="+mn-lt"/>
              </a:rPr>
              <a:t>NLV – 11.0%</a:t>
            </a:r>
          </a:p>
          <a:p>
            <a:pPr defTabSz="933237">
              <a:defRPr/>
            </a:pPr>
            <a:r>
              <a:rPr lang="en-US" dirty="0">
                <a:solidFill>
                  <a:schemeClr val="tx1"/>
                </a:solidFill>
                <a:latin typeface="+mn-lt"/>
              </a:rPr>
              <a:t>HEN – 15.3%</a:t>
            </a:r>
          </a:p>
          <a:p>
            <a:pPr defTabSz="933237">
              <a:defRPr/>
            </a:pPr>
            <a:r>
              <a:rPr lang="en-US" dirty="0">
                <a:solidFill>
                  <a:schemeClr val="tx1"/>
                </a:solidFill>
                <a:latin typeface="+mn-lt"/>
              </a:rPr>
              <a:t>BC – 0.8%</a:t>
            </a:r>
          </a:p>
          <a:p>
            <a:pPr defTabSz="933237">
              <a:defRPr/>
            </a:pPr>
            <a:r>
              <a:rPr lang="en-US" dirty="0">
                <a:solidFill>
                  <a:schemeClr val="tx1"/>
                </a:solidFill>
                <a:latin typeface="+mn-lt"/>
              </a:rPr>
              <a:t>MES – 1.0%</a:t>
            </a:r>
          </a:p>
          <a:p>
            <a:pPr defTabSz="933237">
              <a:defRPr/>
            </a:pPr>
            <a:endParaRPr lang="en-US"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33237">
              <a:defRPr/>
            </a:pPr>
            <a:fld id="{38CD6FB4-6D4C-41D8-944C-E1F059225BD7}" type="slidenum">
              <a:rPr lang="en-US">
                <a:solidFill>
                  <a:prstClr val="black"/>
                </a:solidFill>
                <a:latin typeface="Calibri" panose="020F0502020204030204"/>
              </a:rPr>
              <a:pPr defTabSz="933237">
                <a:defRPr/>
              </a:pPr>
              <a:t>20</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37869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305459"/>
            <a:ext cx="5618480" cy="4799607"/>
          </a:xfrm>
        </p:spPr>
        <p:txBody>
          <a:bodyPr/>
          <a:lstStyle/>
          <a:p>
            <a:pPr marL="349964" marR="314967" indent="-349964">
              <a:lnSpc>
                <a:spcPct val="97000"/>
              </a:lnSpc>
              <a:spcBef>
                <a:spcPts val="480"/>
              </a:spcBef>
              <a:buFont typeface="Arial" panose="020B0604020202020204" pitchFamily="34" charset="0"/>
              <a:buChar char="•"/>
              <a:tabLst>
                <a:tab pos="334410" algn="l"/>
              </a:tabLst>
            </a:pPr>
            <a:r>
              <a:rPr lang="en-US" sz="1200" dirty="0">
                <a:latin typeface="+mn-lt"/>
                <a:ea typeface="Calibri" panose="020F0502020204030204" pitchFamily="34" charset="0"/>
                <a:cs typeface="Calibri" panose="020F0502020204030204" pitchFamily="34" charset="0"/>
              </a:rPr>
              <a:t>As AB 359 is regarding the continuation of FRI, I would like to briefly discuss the origination of the program.</a:t>
            </a:r>
            <a:br>
              <a:rPr lang="en-US" sz="1200" dirty="0">
                <a:latin typeface="+mn-lt"/>
                <a:ea typeface="Calibri" panose="020F0502020204030204" pitchFamily="34" charset="0"/>
                <a:cs typeface="Calibri" panose="020F0502020204030204" pitchFamily="34" charset="0"/>
              </a:rPr>
            </a:br>
            <a:endParaRPr lang="en-US" sz="1200" dirty="0">
              <a:latin typeface="+mn-lt"/>
              <a:ea typeface="Calibri" panose="020F0502020204030204" pitchFamily="34" charset="0"/>
              <a:cs typeface="Calibri" panose="020F0502020204030204" pitchFamily="34" charset="0"/>
            </a:endParaRPr>
          </a:p>
          <a:p>
            <a:pPr marL="349964" marR="314967" indent="-349964">
              <a:lnSpc>
                <a:spcPct val="97000"/>
              </a:lnSpc>
              <a:spcBef>
                <a:spcPts val="480"/>
              </a:spcBef>
              <a:buFont typeface="Arial" panose="020B0604020202020204" pitchFamily="34" charset="0"/>
              <a:buChar char="•"/>
              <a:tabLst>
                <a:tab pos="334410" algn="l"/>
              </a:tabLst>
            </a:pPr>
            <a:r>
              <a:rPr lang="en-US" sz="1200" dirty="0">
                <a:latin typeface="+mn-lt"/>
                <a:ea typeface="Calibri" panose="020F0502020204030204" pitchFamily="34" charset="0"/>
              </a:rPr>
              <a:t>In 2013, the Nevada State Legislature, with overwhelming bipartisan support, passed Assembly Bill 413 (AB 413), which enabled the Clark County Board of Commissioners to index the county’s motor vehicle fuel tax to inflation for the period January 1, 2014, through</a:t>
            </a:r>
            <a:r>
              <a:rPr lang="en-US" sz="1200" spc="-20" dirty="0">
                <a:latin typeface="+mn-lt"/>
                <a:ea typeface="Calibri" panose="020F0502020204030204" pitchFamily="34" charset="0"/>
              </a:rPr>
              <a:t> </a:t>
            </a:r>
            <a:r>
              <a:rPr lang="en-US" sz="1200" dirty="0">
                <a:latin typeface="+mn-lt"/>
                <a:ea typeface="Calibri" panose="020F0502020204030204" pitchFamily="34" charset="0"/>
              </a:rPr>
              <a:t>December</a:t>
            </a:r>
            <a:r>
              <a:rPr lang="en-US" sz="1200" spc="-36" dirty="0">
                <a:latin typeface="+mn-lt"/>
                <a:ea typeface="Calibri" panose="020F0502020204030204" pitchFamily="34" charset="0"/>
              </a:rPr>
              <a:t> </a:t>
            </a:r>
            <a:r>
              <a:rPr lang="en-US" sz="1200" dirty="0">
                <a:latin typeface="+mn-lt"/>
                <a:ea typeface="Calibri" panose="020F0502020204030204" pitchFamily="34" charset="0"/>
              </a:rPr>
              <a:t>31,</a:t>
            </a:r>
            <a:r>
              <a:rPr lang="en-US" sz="1200" spc="5" dirty="0">
                <a:latin typeface="+mn-lt"/>
                <a:ea typeface="Calibri" panose="020F0502020204030204" pitchFamily="34" charset="0"/>
              </a:rPr>
              <a:t> </a:t>
            </a:r>
            <a:r>
              <a:rPr lang="en-US" sz="1200" dirty="0">
                <a:latin typeface="+mn-lt"/>
                <a:ea typeface="Calibri" panose="020F0502020204030204" pitchFamily="34" charset="0"/>
              </a:rPr>
              <a:t>2016,</a:t>
            </a:r>
            <a:r>
              <a:rPr lang="en-US" sz="1200" spc="-15" dirty="0">
                <a:latin typeface="+mn-lt"/>
                <a:ea typeface="Calibri" panose="020F0502020204030204" pitchFamily="34" charset="0"/>
              </a:rPr>
              <a:t> </a:t>
            </a:r>
            <a:r>
              <a:rPr lang="en-US" sz="1200" dirty="0">
                <a:latin typeface="+mn-lt"/>
                <a:ea typeface="Calibri" panose="020F0502020204030204" pitchFamily="34" charset="0"/>
              </a:rPr>
              <a:t>if</a:t>
            </a:r>
            <a:r>
              <a:rPr lang="en-US" sz="1200" spc="-10" dirty="0">
                <a:latin typeface="+mn-lt"/>
                <a:ea typeface="Calibri" panose="020F0502020204030204" pitchFamily="34" charset="0"/>
              </a:rPr>
              <a:t> </a:t>
            </a:r>
            <a:r>
              <a:rPr lang="en-US" sz="1200" dirty="0">
                <a:latin typeface="+mn-lt"/>
                <a:ea typeface="Calibri" panose="020F0502020204030204" pitchFamily="34" charset="0"/>
              </a:rPr>
              <a:t>it enacted</a:t>
            </a:r>
            <a:r>
              <a:rPr lang="en-US" sz="1200" spc="-26" dirty="0">
                <a:latin typeface="+mn-lt"/>
                <a:ea typeface="Calibri" panose="020F0502020204030204" pitchFamily="34" charset="0"/>
              </a:rPr>
              <a:t> </a:t>
            </a:r>
            <a:r>
              <a:rPr lang="en-US" sz="1200" dirty="0">
                <a:latin typeface="+mn-lt"/>
                <a:ea typeface="Calibri" panose="020F0502020204030204" pitchFamily="34" charset="0"/>
              </a:rPr>
              <a:t>an</a:t>
            </a:r>
            <a:r>
              <a:rPr lang="en-US" sz="1200" spc="-10" dirty="0">
                <a:latin typeface="+mn-lt"/>
                <a:ea typeface="Calibri" panose="020F0502020204030204" pitchFamily="34" charset="0"/>
              </a:rPr>
              <a:t> </a:t>
            </a:r>
            <a:r>
              <a:rPr lang="en-US" sz="1200" dirty="0">
                <a:latin typeface="+mn-lt"/>
                <a:ea typeface="Calibri" panose="020F0502020204030204" pitchFamily="34" charset="0"/>
              </a:rPr>
              <a:t>ordinance</a:t>
            </a:r>
            <a:r>
              <a:rPr lang="en-US" sz="1200" spc="-26" dirty="0">
                <a:latin typeface="+mn-lt"/>
                <a:ea typeface="Calibri" panose="020F0502020204030204" pitchFamily="34" charset="0"/>
              </a:rPr>
              <a:t> </a:t>
            </a:r>
            <a:r>
              <a:rPr lang="en-US" sz="1200" dirty="0">
                <a:latin typeface="+mn-lt"/>
                <a:ea typeface="Calibri" panose="020F0502020204030204" pitchFamily="34" charset="0"/>
              </a:rPr>
              <a:t>to</a:t>
            </a:r>
            <a:r>
              <a:rPr lang="en-US" sz="1200" spc="-10" dirty="0">
                <a:latin typeface="+mn-lt"/>
                <a:ea typeface="Calibri" panose="020F0502020204030204" pitchFamily="34" charset="0"/>
              </a:rPr>
              <a:t> </a:t>
            </a:r>
            <a:r>
              <a:rPr lang="en-US" sz="1200" dirty="0">
                <a:latin typeface="+mn-lt"/>
                <a:ea typeface="Calibri" panose="020F0502020204030204" pitchFamily="34" charset="0"/>
              </a:rPr>
              <a:t>effectuate the</a:t>
            </a:r>
            <a:r>
              <a:rPr lang="en-US" sz="1200" spc="-20" dirty="0">
                <a:latin typeface="+mn-lt"/>
                <a:ea typeface="Calibri" panose="020F0502020204030204" pitchFamily="34" charset="0"/>
              </a:rPr>
              <a:t> </a:t>
            </a:r>
            <a:r>
              <a:rPr lang="en-US" sz="1200" dirty="0">
                <a:latin typeface="+mn-lt"/>
                <a:ea typeface="Calibri" panose="020F0502020204030204" pitchFamily="34" charset="0"/>
              </a:rPr>
              <a:t>provision</a:t>
            </a:r>
            <a:r>
              <a:rPr lang="en-US" sz="1200" spc="-31" dirty="0">
                <a:latin typeface="+mn-lt"/>
                <a:ea typeface="Calibri" panose="020F0502020204030204" pitchFamily="34" charset="0"/>
              </a:rPr>
              <a:t> </a:t>
            </a:r>
            <a:r>
              <a:rPr lang="en-US" sz="1200" dirty="0">
                <a:latin typeface="+mn-lt"/>
                <a:ea typeface="Calibri" panose="020F0502020204030204" pitchFamily="34" charset="0"/>
              </a:rPr>
              <a:t>of</a:t>
            </a:r>
            <a:r>
              <a:rPr lang="en-US" sz="1200" spc="-5" dirty="0">
                <a:latin typeface="+mn-lt"/>
                <a:ea typeface="Calibri" panose="020F0502020204030204" pitchFamily="34" charset="0"/>
              </a:rPr>
              <a:t> </a:t>
            </a:r>
            <a:r>
              <a:rPr lang="en-US" sz="1200" dirty="0">
                <a:latin typeface="+mn-lt"/>
                <a:ea typeface="Calibri" panose="020F0502020204030204" pitchFamily="34" charset="0"/>
              </a:rPr>
              <a:t>AB 413.  </a:t>
            </a:r>
            <a:br>
              <a:rPr lang="en-US" sz="1200" dirty="0">
                <a:latin typeface="+mn-lt"/>
                <a:ea typeface="Calibri" panose="020F0502020204030204" pitchFamily="34" charset="0"/>
              </a:rPr>
            </a:br>
            <a:endParaRPr lang="en-US" sz="1200" dirty="0">
              <a:latin typeface="+mn-lt"/>
              <a:ea typeface="Calibri" panose="020F0502020204030204" pitchFamily="34" charset="0"/>
            </a:endParaRPr>
          </a:p>
          <a:p>
            <a:pPr marL="349964" marR="314967" indent="-349964">
              <a:lnSpc>
                <a:spcPct val="97000"/>
              </a:lnSpc>
              <a:spcBef>
                <a:spcPts val="480"/>
              </a:spcBef>
              <a:buFont typeface="Arial" panose="020B0604020202020204" pitchFamily="34" charset="0"/>
              <a:buChar char="•"/>
              <a:tabLst>
                <a:tab pos="334410" algn="l"/>
              </a:tabLst>
            </a:pPr>
            <a:r>
              <a:rPr lang="en-US" sz="1200" dirty="0">
                <a:latin typeface="+mn-lt"/>
                <a:ea typeface="Calibri" panose="020F0502020204030204" pitchFamily="34" charset="0"/>
              </a:rPr>
              <a:t>The bill also authorized the County Commission to provide for increases in these taxes subject to a ten-year rolling average of the Producer Price Index for Highway and Street Construction (PPI) that could be no more than 7.8 percent annually. </a:t>
            </a:r>
            <a:br>
              <a:rPr lang="en-US" sz="1200" dirty="0">
                <a:latin typeface="+mn-lt"/>
                <a:ea typeface="Calibri" panose="020F0502020204030204" pitchFamily="34" charset="0"/>
              </a:rPr>
            </a:br>
            <a:endParaRPr lang="en-US" sz="1200" dirty="0">
              <a:latin typeface="+mn-lt"/>
              <a:ea typeface="Calibri" panose="020F0502020204030204" pitchFamily="34" charset="0"/>
            </a:endParaRPr>
          </a:p>
          <a:p>
            <a:pPr marL="349964" marR="314967" indent="-349964">
              <a:lnSpc>
                <a:spcPct val="97000"/>
              </a:lnSpc>
              <a:spcBef>
                <a:spcPts val="480"/>
              </a:spcBef>
              <a:buFont typeface="Arial" panose="020B0604020202020204" pitchFamily="34" charset="0"/>
              <a:buChar char="•"/>
              <a:tabLst>
                <a:tab pos="334410" algn="l"/>
              </a:tabLst>
            </a:pPr>
            <a:r>
              <a:rPr lang="en-US" sz="1200" dirty="0">
                <a:latin typeface="+mn-lt"/>
                <a:ea typeface="Calibri" panose="020F0502020204030204" pitchFamily="34" charset="0"/>
              </a:rPr>
              <a:t>On</a:t>
            </a:r>
            <a:r>
              <a:rPr lang="en-US" sz="1200" spc="-20" dirty="0">
                <a:latin typeface="+mn-lt"/>
                <a:ea typeface="Calibri" panose="020F0502020204030204" pitchFamily="34" charset="0"/>
              </a:rPr>
              <a:t> </a:t>
            </a:r>
            <a:r>
              <a:rPr lang="en-US" sz="1200" dirty="0">
                <a:latin typeface="+mn-lt"/>
                <a:ea typeface="Calibri" panose="020F0502020204030204" pitchFamily="34" charset="0"/>
              </a:rPr>
              <a:t>September</a:t>
            </a:r>
            <a:r>
              <a:rPr lang="en-US" sz="1200" spc="-36" dirty="0">
                <a:latin typeface="+mn-lt"/>
                <a:ea typeface="Calibri" panose="020F0502020204030204" pitchFamily="34" charset="0"/>
              </a:rPr>
              <a:t> </a:t>
            </a:r>
            <a:r>
              <a:rPr lang="en-US" sz="1200" dirty="0">
                <a:latin typeface="+mn-lt"/>
                <a:ea typeface="Calibri" panose="020F0502020204030204" pitchFamily="34" charset="0"/>
              </a:rPr>
              <a:t>3, 2013,</a:t>
            </a:r>
            <a:r>
              <a:rPr lang="en-US" sz="1200" spc="-10" dirty="0">
                <a:latin typeface="+mn-lt"/>
                <a:ea typeface="Calibri" panose="020F0502020204030204" pitchFamily="34" charset="0"/>
              </a:rPr>
              <a:t> </a:t>
            </a:r>
            <a:r>
              <a:rPr lang="en-US" sz="1200" dirty="0">
                <a:latin typeface="+mn-lt"/>
                <a:ea typeface="Calibri" panose="020F0502020204030204" pitchFamily="34" charset="0"/>
              </a:rPr>
              <a:t>the</a:t>
            </a:r>
            <a:r>
              <a:rPr lang="en-US" sz="1200" spc="-10" dirty="0">
                <a:latin typeface="+mn-lt"/>
                <a:ea typeface="Calibri" panose="020F0502020204030204" pitchFamily="34" charset="0"/>
              </a:rPr>
              <a:t> </a:t>
            </a:r>
            <a:r>
              <a:rPr lang="en-US" sz="1200" dirty="0">
                <a:latin typeface="+mn-lt"/>
                <a:ea typeface="Calibri" panose="020F0502020204030204" pitchFamily="34" charset="0"/>
              </a:rPr>
              <a:t>Clark</a:t>
            </a:r>
            <a:r>
              <a:rPr lang="en-US" sz="1200" spc="-10" dirty="0">
                <a:latin typeface="+mn-lt"/>
                <a:ea typeface="Calibri" panose="020F0502020204030204" pitchFamily="34" charset="0"/>
              </a:rPr>
              <a:t> </a:t>
            </a:r>
            <a:r>
              <a:rPr lang="en-US" sz="1200" dirty="0">
                <a:latin typeface="+mn-lt"/>
                <a:ea typeface="Calibri" panose="020F0502020204030204" pitchFamily="34" charset="0"/>
              </a:rPr>
              <a:t>County</a:t>
            </a:r>
            <a:r>
              <a:rPr lang="en-US" sz="1200" spc="-20" dirty="0">
                <a:latin typeface="+mn-lt"/>
                <a:ea typeface="Calibri" panose="020F0502020204030204" pitchFamily="34" charset="0"/>
              </a:rPr>
              <a:t> </a:t>
            </a:r>
            <a:r>
              <a:rPr lang="en-US" sz="1200" dirty="0">
                <a:latin typeface="+mn-lt"/>
                <a:ea typeface="Calibri" panose="020F0502020204030204" pitchFamily="34" charset="0"/>
              </a:rPr>
              <a:t>Board</a:t>
            </a:r>
            <a:r>
              <a:rPr lang="en-US" sz="1200" spc="-15" dirty="0">
                <a:latin typeface="+mn-lt"/>
                <a:ea typeface="Calibri" panose="020F0502020204030204" pitchFamily="34" charset="0"/>
              </a:rPr>
              <a:t> </a:t>
            </a:r>
            <a:r>
              <a:rPr lang="en-US" sz="1200" dirty="0">
                <a:latin typeface="+mn-lt"/>
                <a:ea typeface="Calibri" panose="020F0502020204030204" pitchFamily="34" charset="0"/>
              </a:rPr>
              <a:t>of</a:t>
            </a:r>
            <a:r>
              <a:rPr lang="en-US" sz="1200" spc="-26" dirty="0">
                <a:latin typeface="+mn-lt"/>
                <a:ea typeface="Calibri" panose="020F0502020204030204" pitchFamily="34" charset="0"/>
              </a:rPr>
              <a:t> </a:t>
            </a:r>
            <a:r>
              <a:rPr lang="en-US" sz="1200" dirty="0">
                <a:latin typeface="+mn-lt"/>
                <a:ea typeface="Calibri" panose="020F0502020204030204" pitchFamily="34" charset="0"/>
              </a:rPr>
              <a:t>Commissioners</a:t>
            </a:r>
            <a:r>
              <a:rPr lang="en-US" sz="1200" spc="-36" dirty="0">
                <a:latin typeface="+mn-lt"/>
                <a:ea typeface="Calibri" panose="020F0502020204030204" pitchFamily="34" charset="0"/>
              </a:rPr>
              <a:t> </a:t>
            </a:r>
            <a:r>
              <a:rPr lang="en-US" sz="1200" dirty="0">
                <a:latin typeface="+mn-lt"/>
                <a:ea typeface="Calibri" panose="020F0502020204030204" pitchFamily="34" charset="0"/>
              </a:rPr>
              <a:t>approved</a:t>
            </a:r>
            <a:r>
              <a:rPr lang="en-US" sz="1200" spc="-26" dirty="0">
                <a:latin typeface="+mn-lt"/>
                <a:ea typeface="Calibri" panose="020F0502020204030204" pitchFamily="34" charset="0"/>
              </a:rPr>
              <a:t> </a:t>
            </a:r>
            <a:r>
              <a:rPr lang="en-US" sz="1200" dirty="0">
                <a:latin typeface="+mn-lt"/>
                <a:ea typeface="Calibri" panose="020F0502020204030204" pitchFamily="34" charset="0"/>
              </a:rPr>
              <a:t>Ordinance No. 4126, which approved FRI in Clark County and included a 10 cent total cap on increases for the first three</a:t>
            </a:r>
            <a:r>
              <a:rPr lang="en-US" sz="1200" spc="-77" dirty="0">
                <a:latin typeface="+mn-lt"/>
                <a:ea typeface="Calibri" panose="020F0502020204030204" pitchFamily="34" charset="0"/>
              </a:rPr>
              <a:t> </a:t>
            </a:r>
            <a:r>
              <a:rPr lang="en-US" sz="1200" dirty="0">
                <a:latin typeface="+mn-lt"/>
                <a:ea typeface="Calibri" panose="020F0502020204030204" pitchFamily="34" charset="0"/>
              </a:rPr>
              <a:t>years.</a:t>
            </a:r>
            <a:br>
              <a:rPr lang="en-US" sz="1200" dirty="0">
                <a:latin typeface="+mn-lt"/>
                <a:ea typeface="Calibri" panose="020F0502020204030204" pitchFamily="34" charset="0"/>
              </a:rPr>
            </a:br>
            <a:endParaRPr lang="en-US" sz="1200" dirty="0">
              <a:latin typeface="+mn-lt"/>
              <a:ea typeface="Calibri" panose="020F0502020204030204" pitchFamily="34" charset="0"/>
            </a:endParaRPr>
          </a:p>
          <a:p>
            <a:pPr marL="349964" marR="314967" indent="-349964">
              <a:lnSpc>
                <a:spcPct val="97000"/>
              </a:lnSpc>
              <a:spcBef>
                <a:spcPts val="480"/>
              </a:spcBef>
              <a:buFont typeface="Arial" panose="020B0604020202020204" pitchFamily="34" charset="0"/>
              <a:buChar char="•"/>
              <a:tabLst>
                <a:tab pos="334410" algn="l"/>
              </a:tabLst>
            </a:pPr>
            <a:r>
              <a:rPr lang="en-US" sz="1200" dirty="0">
                <a:latin typeface="+mn-lt"/>
                <a:ea typeface="Calibri" panose="020F0502020204030204" pitchFamily="34" charset="0"/>
              </a:rPr>
              <a:t>In 2015, the Nevada State Legislature passed Assembly Bill 191 (AB 191), which simplified the ballot initiative language and process under AB 413. The legislation gave authority over the decision to institute Fuel Revenue Indexing (FRI)</a:t>
            </a:r>
            <a:r>
              <a:rPr lang="en-US" sz="1200" spc="-189" dirty="0">
                <a:latin typeface="+mn-lt"/>
                <a:ea typeface="Calibri" panose="020F0502020204030204" pitchFamily="34" charset="0"/>
              </a:rPr>
              <a:t>  </a:t>
            </a:r>
            <a:r>
              <a:rPr lang="en-US" sz="1200" dirty="0">
                <a:latin typeface="+mn-lt"/>
                <a:ea typeface="Calibri" panose="020F0502020204030204" pitchFamily="34" charset="0"/>
              </a:rPr>
              <a:t>to each county’s voters, rather than placing it as a statewide question on the</a:t>
            </a:r>
            <a:r>
              <a:rPr lang="en-US" sz="1200" spc="-143" dirty="0">
                <a:latin typeface="+mn-lt"/>
                <a:ea typeface="Calibri" panose="020F0502020204030204" pitchFamily="34" charset="0"/>
              </a:rPr>
              <a:t>  </a:t>
            </a:r>
            <a:r>
              <a:rPr lang="en-US" sz="1200" dirty="0">
                <a:latin typeface="+mn-lt"/>
                <a:ea typeface="Calibri" panose="020F0502020204030204" pitchFamily="34" charset="0"/>
              </a:rPr>
              <a:t>ballot.</a:t>
            </a:r>
            <a:br>
              <a:rPr lang="en-US" sz="1200" dirty="0">
                <a:latin typeface="+mn-lt"/>
                <a:ea typeface="Calibri" panose="020F0502020204030204" pitchFamily="34" charset="0"/>
              </a:rPr>
            </a:br>
            <a:endParaRPr lang="en-US" sz="1200" dirty="0">
              <a:latin typeface="+mn-lt"/>
              <a:ea typeface="Calibri" panose="020F0502020204030204" pitchFamily="34" charset="0"/>
            </a:endParaRPr>
          </a:p>
          <a:p>
            <a:pPr marL="349964" marR="314967" indent="-349964">
              <a:lnSpc>
                <a:spcPct val="97000"/>
              </a:lnSpc>
              <a:spcBef>
                <a:spcPts val="480"/>
              </a:spcBef>
              <a:buFont typeface="Arial" panose="020B0604020202020204" pitchFamily="34" charset="0"/>
              <a:buChar char="•"/>
              <a:tabLst>
                <a:tab pos="334410" algn="l"/>
              </a:tabLst>
            </a:pPr>
            <a:r>
              <a:rPr lang="en-US" sz="1200" dirty="0">
                <a:latin typeface="+mn-lt"/>
                <a:ea typeface="Calibri" panose="020F0502020204030204" pitchFamily="34" charset="0"/>
              </a:rPr>
              <a:t>In</a:t>
            </a:r>
            <a:r>
              <a:rPr lang="en-US" sz="1200" spc="-20" dirty="0">
                <a:latin typeface="+mn-lt"/>
                <a:ea typeface="Calibri" panose="020F0502020204030204" pitchFamily="34" charset="0"/>
              </a:rPr>
              <a:t> </a:t>
            </a:r>
            <a:r>
              <a:rPr lang="en-US" sz="1200" dirty="0">
                <a:latin typeface="+mn-lt"/>
                <a:ea typeface="Calibri" panose="020F0502020204030204" pitchFamily="34" charset="0"/>
              </a:rPr>
              <a:t>November</a:t>
            </a:r>
            <a:r>
              <a:rPr lang="en-US" sz="1200" spc="-26" dirty="0">
                <a:latin typeface="+mn-lt"/>
                <a:ea typeface="Calibri" panose="020F0502020204030204" pitchFamily="34" charset="0"/>
              </a:rPr>
              <a:t> </a:t>
            </a:r>
            <a:r>
              <a:rPr lang="en-US" sz="1200" dirty="0">
                <a:latin typeface="+mn-lt"/>
                <a:ea typeface="Calibri" panose="020F0502020204030204" pitchFamily="34" charset="0"/>
              </a:rPr>
              <a:t>2016,</a:t>
            </a:r>
            <a:r>
              <a:rPr lang="en-US" sz="1200" spc="-15" dirty="0">
                <a:latin typeface="+mn-lt"/>
                <a:ea typeface="Calibri" panose="020F0502020204030204" pitchFamily="34" charset="0"/>
              </a:rPr>
              <a:t> </a:t>
            </a:r>
            <a:r>
              <a:rPr lang="en-US" sz="1200" dirty="0">
                <a:latin typeface="+mn-lt"/>
                <a:ea typeface="Calibri" panose="020F0502020204030204" pitchFamily="34" charset="0"/>
              </a:rPr>
              <a:t>Clark</a:t>
            </a:r>
            <a:r>
              <a:rPr lang="en-US" sz="1200" spc="-26" dirty="0">
                <a:latin typeface="+mn-lt"/>
                <a:ea typeface="Calibri" panose="020F0502020204030204" pitchFamily="34" charset="0"/>
              </a:rPr>
              <a:t> </a:t>
            </a:r>
            <a:r>
              <a:rPr lang="en-US" sz="1200" dirty="0">
                <a:latin typeface="+mn-lt"/>
                <a:ea typeface="Calibri" panose="020F0502020204030204" pitchFamily="34" charset="0"/>
              </a:rPr>
              <a:t>County Question</a:t>
            </a:r>
            <a:r>
              <a:rPr lang="en-US" sz="1200" spc="-20" dirty="0">
                <a:latin typeface="+mn-lt"/>
                <a:ea typeface="Calibri" panose="020F0502020204030204" pitchFamily="34" charset="0"/>
              </a:rPr>
              <a:t> </a:t>
            </a:r>
            <a:r>
              <a:rPr lang="en-US" sz="1200" dirty="0">
                <a:latin typeface="+mn-lt"/>
                <a:ea typeface="Calibri" panose="020F0502020204030204" pitchFamily="34" charset="0"/>
              </a:rPr>
              <a:t>No.</a:t>
            </a:r>
            <a:r>
              <a:rPr lang="en-US" sz="1200" spc="-10" dirty="0">
                <a:latin typeface="+mn-lt"/>
                <a:ea typeface="Calibri" panose="020F0502020204030204" pitchFamily="34" charset="0"/>
              </a:rPr>
              <a:t> </a:t>
            </a:r>
            <a:r>
              <a:rPr lang="en-US" sz="1200" dirty="0">
                <a:latin typeface="+mn-lt"/>
                <a:ea typeface="Calibri" panose="020F0502020204030204" pitchFamily="34" charset="0"/>
              </a:rPr>
              <a:t>5</a:t>
            </a:r>
            <a:r>
              <a:rPr lang="en-US" sz="1200" spc="-5" dirty="0">
                <a:latin typeface="+mn-lt"/>
                <a:ea typeface="Calibri" panose="020F0502020204030204" pitchFamily="34" charset="0"/>
              </a:rPr>
              <a:t> </a:t>
            </a:r>
            <a:r>
              <a:rPr lang="en-US" sz="1200" dirty="0">
                <a:latin typeface="+mn-lt"/>
                <a:ea typeface="Calibri" panose="020F0502020204030204" pitchFamily="34" charset="0"/>
              </a:rPr>
              <a:t>was</a:t>
            </a:r>
            <a:r>
              <a:rPr lang="en-US" sz="1200" spc="-10" dirty="0">
                <a:latin typeface="+mn-lt"/>
                <a:ea typeface="Calibri" panose="020F0502020204030204" pitchFamily="34" charset="0"/>
              </a:rPr>
              <a:t> </a:t>
            </a:r>
            <a:r>
              <a:rPr lang="en-US" sz="1200" dirty="0">
                <a:latin typeface="+mn-lt"/>
                <a:ea typeface="Calibri" panose="020F0502020204030204" pitchFamily="34" charset="0"/>
              </a:rPr>
              <a:t>approved</a:t>
            </a:r>
            <a:r>
              <a:rPr lang="en-US" sz="1200" spc="-31" dirty="0">
                <a:latin typeface="+mn-lt"/>
                <a:ea typeface="Calibri" panose="020F0502020204030204" pitchFamily="34" charset="0"/>
              </a:rPr>
              <a:t> </a:t>
            </a:r>
            <a:r>
              <a:rPr lang="en-US" sz="1200" dirty="0">
                <a:latin typeface="+mn-lt"/>
                <a:ea typeface="Calibri" panose="020F0502020204030204" pitchFamily="34" charset="0"/>
              </a:rPr>
              <a:t>by</a:t>
            </a:r>
            <a:r>
              <a:rPr lang="en-US" sz="1200" spc="-5" dirty="0">
                <a:latin typeface="+mn-lt"/>
                <a:ea typeface="Calibri" panose="020F0502020204030204" pitchFamily="34" charset="0"/>
              </a:rPr>
              <a:t> </a:t>
            </a:r>
            <a:r>
              <a:rPr lang="en-US" sz="1200" dirty="0">
                <a:latin typeface="+mn-lt"/>
                <a:ea typeface="Calibri" panose="020F0502020204030204" pitchFamily="34" charset="0"/>
              </a:rPr>
              <a:t>a</a:t>
            </a:r>
            <a:r>
              <a:rPr lang="en-US" sz="1200" spc="-20" dirty="0">
                <a:latin typeface="+mn-lt"/>
                <a:ea typeface="Calibri" panose="020F0502020204030204" pitchFamily="34" charset="0"/>
              </a:rPr>
              <a:t> </a:t>
            </a:r>
            <a:r>
              <a:rPr lang="en-US" sz="1200" dirty="0">
                <a:latin typeface="+mn-lt"/>
                <a:ea typeface="Calibri" panose="020F0502020204030204" pitchFamily="34" charset="0"/>
              </a:rPr>
              <a:t>vote of</a:t>
            </a:r>
            <a:r>
              <a:rPr lang="en-US" sz="1200" spc="-10" dirty="0">
                <a:latin typeface="+mn-lt"/>
                <a:ea typeface="Calibri" panose="020F0502020204030204" pitchFamily="34" charset="0"/>
              </a:rPr>
              <a:t> </a:t>
            </a:r>
            <a:r>
              <a:rPr lang="en-US" sz="1200" dirty="0">
                <a:latin typeface="+mn-lt"/>
                <a:ea typeface="Calibri" panose="020F0502020204030204" pitchFamily="34" charset="0"/>
              </a:rPr>
              <a:t>the</a:t>
            </a:r>
            <a:r>
              <a:rPr lang="en-US" sz="1200" spc="-10" dirty="0">
                <a:latin typeface="+mn-lt"/>
                <a:ea typeface="Calibri" panose="020F0502020204030204" pitchFamily="34" charset="0"/>
              </a:rPr>
              <a:t> </a:t>
            </a:r>
            <a:r>
              <a:rPr lang="en-US" sz="1200" dirty="0">
                <a:latin typeface="+mn-lt"/>
                <a:ea typeface="Calibri" panose="020F0502020204030204" pitchFamily="34" charset="0"/>
              </a:rPr>
              <a:t>people, which extended FRI through December 31,</a:t>
            </a:r>
            <a:r>
              <a:rPr lang="en-US" sz="1200" spc="-87" dirty="0">
                <a:latin typeface="+mn-lt"/>
                <a:ea typeface="Calibri" panose="020F0502020204030204" pitchFamily="34" charset="0"/>
              </a:rPr>
              <a:t> </a:t>
            </a:r>
            <a:r>
              <a:rPr lang="en-US" sz="1200" dirty="0">
                <a:latin typeface="+mn-lt"/>
                <a:ea typeface="Calibri" panose="020F0502020204030204" pitchFamily="34" charset="0"/>
              </a:rPr>
              <a:t>2026. At the time, FRI was rejected in all other counties, excluding Washoe County, which already had the program in place.</a:t>
            </a:r>
            <a:br>
              <a:rPr lang="en-US" sz="1200" dirty="0">
                <a:latin typeface="+mn-lt"/>
                <a:ea typeface="Calibri" panose="020F0502020204030204" pitchFamily="34" charset="0"/>
              </a:rPr>
            </a:br>
            <a:endParaRPr lang="en-US" sz="1200" dirty="0">
              <a:latin typeface="+mn-lt"/>
              <a:ea typeface="Calibri" panose="020F0502020204030204" pitchFamily="34" charset="0"/>
            </a:endParaRPr>
          </a:p>
          <a:p>
            <a:pPr marL="349964" marR="314967" indent="-349964">
              <a:lnSpc>
                <a:spcPct val="97000"/>
              </a:lnSpc>
              <a:spcBef>
                <a:spcPts val="480"/>
              </a:spcBef>
              <a:buFont typeface="Arial" panose="020B0604020202020204" pitchFamily="34" charset="0"/>
              <a:buChar char="•"/>
              <a:tabLst>
                <a:tab pos="334410" algn="l"/>
              </a:tabLst>
            </a:pPr>
            <a:r>
              <a:rPr lang="en-US" sz="1200" dirty="0">
                <a:latin typeface="+mn-lt"/>
                <a:ea typeface="Calibri" panose="020F0502020204030204" pitchFamily="34" charset="0"/>
              </a:rPr>
              <a:t>On March 21, 2017, the County Commission amended the 2013 Ordinance (No. 4126) </a:t>
            </a:r>
            <a:r>
              <a:rPr lang="en-US" sz="1200" spc="-174" dirty="0">
                <a:latin typeface="+mn-lt"/>
                <a:ea typeface="Calibri" panose="020F0502020204030204" pitchFamily="34" charset="0"/>
              </a:rPr>
              <a:t> </a:t>
            </a:r>
            <a:r>
              <a:rPr lang="en-US" sz="1200" dirty="0">
                <a:latin typeface="+mn-lt"/>
                <a:ea typeface="Calibri" panose="020F0502020204030204" pitchFamily="34" charset="0"/>
              </a:rPr>
              <a:t>to cap any increase to the FRI to four cents per gallon</a:t>
            </a:r>
            <a:r>
              <a:rPr lang="en-US" sz="1200" spc="-61" dirty="0">
                <a:latin typeface="+mn-lt"/>
                <a:ea typeface="Calibri" panose="020F0502020204030204" pitchFamily="34" charset="0"/>
              </a:rPr>
              <a:t> </a:t>
            </a:r>
            <a:r>
              <a:rPr lang="en-US" sz="1200" dirty="0">
                <a:latin typeface="+mn-lt"/>
                <a:ea typeface="Calibri" panose="020F0502020204030204" pitchFamily="34" charset="0"/>
              </a:rPr>
              <a:t>annually as part of the ballot question.</a:t>
            </a:r>
            <a:br>
              <a:rPr lang="en-US" sz="1200" dirty="0">
                <a:latin typeface="+mn-lt"/>
                <a:ea typeface="Calibri" panose="020F0502020204030204" pitchFamily="34" charset="0"/>
              </a:rPr>
            </a:br>
            <a:endParaRPr lang="en-US" sz="1200" dirty="0">
              <a:latin typeface="+mn-lt"/>
            </a:endParaRPr>
          </a:p>
          <a:p>
            <a:pPr defTabSz="932961" eaLnBrk="0" fontAlgn="base" hangingPunct="0">
              <a:spcBef>
                <a:spcPct val="30000"/>
              </a:spcBef>
              <a:spcAft>
                <a:spcPct val="0"/>
              </a:spcAft>
              <a:defRPr/>
            </a:pPr>
            <a:r>
              <a:rPr lang="en-US" sz="1200" b="1" u="sng" dirty="0">
                <a:latin typeface="+mn-lt"/>
              </a:rPr>
              <a:t>BACKGROUND: ROADWAY MILESTONES</a:t>
            </a:r>
          </a:p>
          <a:p>
            <a:pPr marL="174982" indent="-174982" defTabSz="932961" eaLnBrk="0" fontAlgn="base" hangingPunct="0">
              <a:spcBef>
                <a:spcPct val="30000"/>
              </a:spcBef>
              <a:spcAft>
                <a:spcPct val="0"/>
              </a:spcAft>
              <a:buFont typeface="Arial" panose="020B0604020202020204" pitchFamily="34" charset="0"/>
              <a:buChar char="•"/>
              <a:defRPr/>
            </a:pPr>
            <a:r>
              <a:rPr lang="en-US" sz="1200" dirty="0">
                <a:latin typeface="+mn-lt"/>
              </a:rPr>
              <a:t>1965 State Legislation – 1 cent per gal. fuel tax</a:t>
            </a:r>
          </a:p>
          <a:p>
            <a:pPr marL="174982" indent="-174982" defTabSz="932961" eaLnBrk="0" fontAlgn="base" hangingPunct="0">
              <a:spcBef>
                <a:spcPct val="30000"/>
              </a:spcBef>
              <a:spcAft>
                <a:spcPct val="0"/>
              </a:spcAft>
              <a:buFont typeface="Arial" panose="020B0604020202020204" pitchFamily="34" charset="0"/>
              <a:buChar char="•"/>
              <a:defRPr/>
            </a:pPr>
            <a:r>
              <a:rPr lang="en-US" sz="1200" dirty="0">
                <a:latin typeface="+mn-lt"/>
              </a:rPr>
              <a:t>1990 Ballot Measure – 9 cents per gal. fuel tax (roadway only)</a:t>
            </a:r>
          </a:p>
          <a:p>
            <a:pPr marL="174982" indent="-174982" defTabSz="932961" eaLnBrk="0" fontAlgn="base" hangingPunct="0">
              <a:spcBef>
                <a:spcPct val="30000"/>
              </a:spcBef>
              <a:spcAft>
                <a:spcPct val="0"/>
              </a:spcAft>
              <a:buFont typeface="Arial" panose="020B0604020202020204" pitchFamily="34" charset="0"/>
              <a:buChar char="•"/>
              <a:defRPr/>
            </a:pPr>
            <a:r>
              <a:rPr lang="en-US" sz="1200" dirty="0">
                <a:latin typeface="+mn-lt"/>
              </a:rPr>
              <a:t>2002 Ballot Measure – 0.25% sales tax (roadway &amp; transit)</a:t>
            </a:r>
          </a:p>
          <a:p>
            <a:pPr marL="174982" indent="-174982" defTabSz="932961" eaLnBrk="0" fontAlgn="base" hangingPunct="0">
              <a:spcBef>
                <a:spcPct val="30000"/>
              </a:spcBef>
              <a:spcAft>
                <a:spcPct val="0"/>
              </a:spcAft>
              <a:buFont typeface="Arial" panose="020B0604020202020204" pitchFamily="34" charset="0"/>
              <a:buChar char="•"/>
              <a:defRPr/>
            </a:pPr>
            <a:r>
              <a:rPr lang="en-US" sz="1200" dirty="0">
                <a:latin typeface="+mn-lt"/>
              </a:rPr>
              <a:t>2013 State Legislation – Fuel Revenue Indexing</a:t>
            </a:r>
          </a:p>
          <a:p>
            <a:pPr marL="174982" indent="-174982" defTabSz="932961" eaLnBrk="0" fontAlgn="base" hangingPunct="0">
              <a:spcBef>
                <a:spcPct val="30000"/>
              </a:spcBef>
              <a:spcAft>
                <a:spcPct val="0"/>
              </a:spcAft>
              <a:buFont typeface="Arial" panose="020B0604020202020204" pitchFamily="34" charset="0"/>
              <a:buChar char="•"/>
              <a:defRPr/>
            </a:pPr>
            <a:r>
              <a:rPr lang="en-US" sz="1200" dirty="0">
                <a:latin typeface="+mn-lt"/>
              </a:rPr>
              <a:t>2016 Ballot Measure – Fuel Revenue Indexing 10-yr. extension</a:t>
            </a:r>
          </a:p>
        </p:txBody>
      </p:sp>
      <p:sp>
        <p:nvSpPr>
          <p:cNvPr id="4" name="Slide Number Placeholder 3"/>
          <p:cNvSpPr>
            <a:spLocks noGrp="1"/>
          </p:cNvSpPr>
          <p:nvPr>
            <p:ph type="sldNum" sz="quarter" idx="10"/>
          </p:nvPr>
        </p:nvSpPr>
        <p:spPr/>
        <p:txBody>
          <a:bodyPr/>
          <a:lstStyle/>
          <a:p>
            <a:pPr defTabSz="933237">
              <a:defRPr/>
            </a:pPr>
            <a:fld id="{CE9FCAD3-9BA6-5445-A114-338D56915B95}" type="slidenum">
              <a:rPr lang="en-US">
                <a:solidFill>
                  <a:prstClr val="black"/>
                </a:solidFill>
                <a:latin typeface="Calibri" panose="020F0502020204030204"/>
              </a:rPr>
              <a:pPr defTabSz="933237">
                <a:defRPr/>
              </a:pPr>
              <a:t>21</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224115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strike="noStrike" baseline="0" dirty="0">
                <a:solidFill>
                  <a:schemeClr val="tx1"/>
                </a:solidFill>
              </a:rPr>
              <a:t>As of the second quarter of FY 2024</a:t>
            </a:r>
          </a:p>
          <a:p>
            <a:endParaRPr lang="en-US" b="0" strike="noStrike" baseline="0" dirty="0">
              <a:solidFill>
                <a:schemeClr val="tx1"/>
              </a:solidFill>
            </a:endParaRPr>
          </a:p>
          <a:p>
            <a:r>
              <a:rPr lang="en-US" b="0" strike="noStrike" baseline="0" dirty="0">
                <a:solidFill>
                  <a:schemeClr val="tx1"/>
                </a:solidFill>
              </a:rPr>
              <a:t>Since 2014, </a:t>
            </a:r>
            <a:r>
              <a:rPr lang="en-US" b="1" strike="noStrike" baseline="0" dirty="0">
                <a:solidFill>
                  <a:schemeClr val="tx1"/>
                </a:solidFill>
              </a:rPr>
              <a:t>658 roadway projects </a:t>
            </a:r>
            <a:r>
              <a:rPr lang="en-US" b="0" strike="noStrike" baseline="0" dirty="0">
                <a:solidFill>
                  <a:schemeClr val="tx1"/>
                </a:solidFill>
              </a:rPr>
              <a:t>have been started, </a:t>
            </a:r>
            <a:r>
              <a:rPr lang="en-US" b="1" strike="noStrike" baseline="0" dirty="0">
                <a:solidFill>
                  <a:schemeClr val="tx1"/>
                </a:solidFill>
              </a:rPr>
              <a:t>with 439 of those completed</a:t>
            </a:r>
            <a:r>
              <a:rPr lang="en-US" b="0" strike="noStrike" baseline="0" dirty="0">
                <a:solidFill>
                  <a:schemeClr val="tx1"/>
                </a:solidFill>
              </a:rPr>
              <a:t>. These are projects made possible by all local funding sources, including Fuel Revenue Indexing, Motor Vehicle Fuel Tax, and Sales Tax. </a:t>
            </a:r>
          </a:p>
          <a:p>
            <a:endParaRPr lang="en-US" b="0" strike="noStrike" baseline="0" dirty="0">
              <a:solidFill>
                <a:schemeClr val="tx1"/>
              </a:solidFill>
            </a:endParaRPr>
          </a:p>
          <a:p>
            <a:r>
              <a:rPr lang="en-US" dirty="0">
                <a:solidFill>
                  <a:schemeClr val="tx1"/>
                </a:solidFill>
              </a:rPr>
              <a:t>As of today, we have </a:t>
            </a:r>
            <a:r>
              <a:rPr lang="en-US" b="1" dirty="0">
                <a:solidFill>
                  <a:schemeClr val="tx1"/>
                </a:solidFill>
              </a:rPr>
              <a:t>115 active design projects </a:t>
            </a:r>
            <a:r>
              <a:rPr lang="en-US" b="0" dirty="0">
                <a:solidFill>
                  <a:schemeClr val="tx1"/>
                </a:solidFill>
              </a:rPr>
              <a:t>and</a:t>
            </a:r>
            <a:r>
              <a:rPr lang="en-US" b="1" dirty="0">
                <a:solidFill>
                  <a:schemeClr val="tx1"/>
                </a:solidFill>
              </a:rPr>
              <a:t> 104 active construction projects.</a:t>
            </a:r>
            <a:endParaRPr lang="en-US" dirty="0">
              <a:solidFill>
                <a:schemeClr val="tx1"/>
              </a:solidFill>
            </a:endParaRPr>
          </a:p>
          <a:p>
            <a:r>
              <a:rPr lang="en-US" dirty="0">
                <a:solidFill>
                  <a:schemeClr val="tx1"/>
                </a:solidFill>
              </a:rPr>
              <a:t> </a:t>
            </a:r>
          </a:p>
          <a:p>
            <a:endParaRPr lang="en-US" b="0" strike="noStrike" baseline="0" dirty="0"/>
          </a:p>
        </p:txBody>
      </p:sp>
      <p:sp>
        <p:nvSpPr>
          <p:cNvPr id="4" name="Slide Number Placeholder 3"/>
          <p:cNvSpPr>
            <a:spLocks noGrp="1"/>
          </p:cNvSpPr>
          <p:nvPr>
            <p:ph type="sldNum" sz="quarter" idx="10"/>
          </p:nvPr>
        </p:nvSpPr>
        <p:spPr/>
        <p:txBody>
          <a:bodyPr/>
          <a:lstStyle/>
          <a:p>
            <a:pPr marL="0" marR="0" lvl="0" indent="0" algn="r" defTabSz="973137" rtl="0" eaLnBrk="1" fontAlgn="auto" latinLnBrk="0" hangingPunct="1">
              <a:lnSpc>
                <a:spcPct val="100000"/>
              </a:lnSpc>
              <a:spcBef>
                <a:spcPts val="0"/>
              </a:spcBef>
              <a:spcAft>
                <a:spcPts val="0"/>
              </a:spcAft>
              <a:buClrTx/>
              <a:buSzTx/>
              <a:buFontTx/>
              <a:buNone/>
              <a:tabLst/>
              <a:defRPr/>
            </a:pPr>
            <a:fld id="{99524DF2-AF4E-44BC-B971-CAB29B56BAD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7313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3314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0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452438" y="715963"/>
            <a:ext cx="6381750" cy="3589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custDataLst>
              <p:tags r:id="rId1"/>
            </p:custDataLst>
          </p:nvPr>
        </p:nvSpPr>
        <p:spPr bwMode="auto">
          <a:xfrm>
            <a:off x="729211" y="4389500"/>
            <a:ext cx="5830324" cy="47405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a:buFont typeface="Arial" panose="020B0604020202020204" pitchFamily="34" charset="0"/>
              <a:buChar char="•"/>
            </a:pPr>
            <a:r>
              <a:rPr lang="en-US" strike="noStrike" baseline="0" dirty="0">
                <a:solidFill>
                  <a:schemeClr val="tx1"/>
                </a:solidFill>
              </a:rPr>
              <a:t>Let me take a moment to highlight the success of the FRI program.</a:t>
            </a:r>
          </a:p>
          <a:p>
            <a:pPr marL="174982" indent="-174982">
              <a:buFont typeface="Arial" panose="020B0604020202020204" pitchFamily="34" charset="0"/>
              <a:buChar char="•"/>
            </a:pPr>
            <a:endParaRPr lang="en-US" strike="noStrike" baseline="0" dirty="0">
              <a:solidFill>
                <a:schemeClr val="tx1"/>
              </a:solidFill>
            </a:endParaRPr>
          </a:p>
          <a:p>
            <a:r>
              <a:rPr lang="en-US" b="0" strike="noStrike" baseline="0" dirty="0">
                <a:solidFill>
                  <a:schemeClr val="tx1"/>
                </a:solidFill>
              </a:rPr>
              <a:t>Since 2014, </a:t>
            </a:r>
            <a:r>
              <a:rPr lang="en-US" b="1" strike="noStrike" baseline="0" dirty="0">
                <a:solidFill>
                  <a:schemeClr val="tx1"/>
                </a:solidFill>
              </a:rPr>
              <a:t>674 roadway projects </a:t>
            </a:r>
            <a:r>
              <a:rPr lang="en-US" b="0" strike="noStrike" baseline="0" dirty="0">
                <a:solidFill>
                  <a:schemeClr val="tx1"/>
                </a:solidFill>
              </a:rPr>
              <a:t>have been started, </a:t>
            </a:r>
            <a:r>
              <a:rPr lang="en-US" b="1" strike="noStrike" baseline="0" dirty="0">
                <a:solidFill>
                  <a:schemeClr val="tx1"/>
                </a:solidFill>
              </a:rPr>
              <a:t>with 439 of those completed</a:t>
            </a:r>
            <a:r>
              <a:rPr lang="en-US" b="0" strike="noStrike" baseline="0" dirty="0">
                <a:solidFill>
                  <a:schemeClr val="tx1"/>
                </a:solidFill>
              </a:rPr>
              <a:t>. These are projects made possible by all local funding sources, including Fuel Revenue Indexing, Motor Vehicle Fuel Tax, and Sales Tax. </a:t>
            </a:r>
          </a:p>
          <a:p>
            <a:pPr marL="174982" indent="-174982">
              <a:buFont typeface="Arial" panose="020B0604020202020204" pitchFamily="34" charset="0"/>
              <a:buChar char="•"/>
            </a:pPr>
            <a:r>
              <a:rPr lang="en-US" dirty="0">
                <a:solidFill>
                  <a:schemeClr val="tx1"/>
                </a:solidFill>
              </a:rPr>
              <a:t>Through FRI, 78 local small businesses have been put to work, more than $2.6 billion has been awarded in roadway projects, and more than 17,000 jobs have been created (direct, indirect, and induced). This revenue provides the necessary funds for the RTC and local jurisdictions to advance projects that will improve mobility, enhance pedestrian safety, and create jobs to make Southern Nevada a better place to live, work, and play. (Nevada Gas Tax breakdown word doc) </a:t>
            </a:r>
          </a:p>
          <a:p>
            <a:pPr marL="174982" indent="-174982" defTabSz="933237">
              <a:buFont typeface="Arial" panose="020B0604020202020204" pitchFamily="34" charset="0"/>
              <a:buChar char="•"/>
              <a:defRPr/>
            </a:pPr>
            <a:r>
              <a:rPr lang="en-US" baseline="0" dirty="0">
                <a:solidFill>
                  <a:schemeClr val="tx1"/>
                </a:solidFill>
              </a:rPr>
              <a:t>As of the second quarter of FY 2024, the total revenues are more than </a:t>
            </a:r>
            <a:r>
              <a:rPr lang="en-US" b="1" baseline="0" dirty="0">
                <a:solidFill>
                  <a:schemeClr val="tx1"/>
                </a:solidFill>
              </a:rPr>
              <a:t>$2.4 billion</a:t>
            </a:r>
          </a:p>
          <a:p>
            <a:pPr marL="174982" indent="-174982" defTabSz="933237">
              <a:buFont typeface="Arial" panose="020B0604020202020204" pitchFamily="34" charset="0"/>
              <a:buChar char="•"/>
              <a:defRPr/>
            </a:pPr>
            <a:r>
              <a:rPr lang="en-US" baseline="0" dirty="0">
                <a:solidFill>
                  <a:schemeClr val="tx1"/>
                </a:solidFill>
              </a:rPr>
              <a:t>And finally, the roadway projects funded and developed in partnership with the local jurisdictions have created more than </a:t>
            </a:r>
            <a:r>
              <a:rPr lang="en-US" b="1" baseline="0" dirty="0">
                <a:solidFill>
                  <a:schemeClr val="tx1"/>
                </a:solidFill>
              </a:rPr>
              <a:t>18,000</a:t>
            </a:r>
            <a:r>
              <a:rPr lang="en-US" baseline="0" dirty="0">
                <a:solidFill>
                  <a:schemeClr val="tx1"/>
                </a:solidFill>
              </a:rPr>
              <a:t> jobs since 2014. </a:t>
            </a:r>
          </a:p>
          <a:p>
            <a:pPr marL="0" indent="0">
              <a:buFont typeface="Arial" panose="020B0604020202020204" pitchFamily="34" charset="0"/>
              <a:buNone/>
            </a:pPr>
            <a:endParaRPr lang="en-US" strike="noStrike" baseline="0" dirty="0">
              <a:solidFill>
                <a:schemeClr val="tx1"/>
              </a:solidFill>
            </a:endParaRPr>
          </a:p>
          <a:p>
            <a:pPr defTabSz="933237">
              <a:defRPr/>
            </a:pPr>
            <a:endParaRPr lang="en-US" dirty="0">
              <a:solidFill>
                <a:schemeClr val="tx1"/>
              </a:solidFill>
            </a:endParaRPr>
          </a:p>
          <a:p>
            <a:pPr defTabSz="933237">
              <a:defRPr/>
            </a:pPr>
            <a:r>
              <a:rPr lang="en-US" b="1" u="sng" dirty="0">
                <a:solidFill>
                  <a:schemeClr val="tx1"/>
                </a:solidFill>
              </a:rPr>
              <a:t>BACKGROUND</a:t>
            </a:r>
          </a:p>
          <a:p>
            <a:pPr defTabSz="933237">
              <a:defRPr/>
            </a:pPr>
            <a:r>
              <a:rPr lang="en-US" b="0" u="none" baseline="0" dirty="0">
                <a:solidFill>
                  <a:schemeClr val="tx1"/>
                </a:solidFill>
              </a:rPr>
              <a:t>The 10,689 person years of employment is how we calculate the estimated number of jobs FRI has created. One person year of employment is equivalent to the number of hours that an individual would work on a full-time basis for one year. For example, this could be one person working for 2,080 hours or three people working for four months each. The number of individuals jobs would be notably higher as this does not account for partial FTEs. </a:t>
            </a:r>
          </a:p>
          <a:p>
            <a:pPr defTabSz="933237">
              <a:defRPr/>
            </a:pPr>
            <a:endParaRPr lang="en-US" b="0" u="none" baseline="0" dirty="0"/>
          </a:p>
          <a:p>
            <a:pPr defTabSz="933237">
              <a:defRPr/>
            </a:pPr>
            <a:endParaRPr lang="en-US" b="0" u="none" baseline="0"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73454" indent="-297482" eaLnBrk="0" hangingPunct="0">
              <a:defRPr sz="2400">
                <a:solidFill>
                  <a:schemeClr val="tx1"/>
                </a:solidFill>
                <a:latin typeface="Calibri" pitchFamily="34" charset="0"/>
                <a:ea typeface="MS PGothic" pitchFamily="34" charset="-128"/>
              </a:defRPr>
            </a:lvl2pPr>
            <a:lvl3pPr marL="1189929" indent="-237986" eaLnBrk="0" hangingPunct="0">
              <a:defRPr sz="2400">
                <a:solidFill>
                  <a:schemeClr val="tx1"/>
                </a:solidFill>
                <a:latin typeface="Calibri" pitchFamily="34" charset="0"/>
                <a:ea typeface="MS PGothic" pitchFamily="34" charset="-128"/>
              </a:defRPr>
            </a:lvl3pPr>
            <a:lvl4pPr marL="1665903" indent="-237986" eaLnBrk="0" hangingPunct="0">
              <a:defRPr sz="2400">
                <a:solidFill>
                  <a:schemeClr val="tx1"/>
                </a:solidFill>
                <a:latin typeface="Calibri" pitchFamily="34" charset="0"/>
                <a:ea typeface="MS PGothic" pitchFamily="34" charset="-128"/>
              </a:defRPr>
            </a:lvl4pPr>
            <a:lvl5pPr marL="2141876" indent="-237986" eaLnBrk="0" hangingPunct="0">
              <a:defRPr sz="2400">
                <a:solidFill>
                  <a:schemeClr val="tx1"/>
                </a:solidFill>
                <a:latin typeface="Calibri" pitchFamily="34" charset="0"/>
                <a:ea typeface="MS PGothic" pitchFamily="34" charset="-128"/>
              </a:defRPr>
            </a:lvl5pPr>
            <a:lvl6pPr marL="2617847" indent="-237986" eaLnBrk="0" fontAlgn="base" hangingPunct="0">
              <a:spcBef>
                <a:spcPct val="0"/>
              </a:spcBef>
              <a:spcAft>
                <a:spcPct val="0"/>
              </a:spcAft>
              <a:defRPr sz="2400">
                <a:solidFill>
                  <a:schemeClr val="tx1"/>
                </a:solidFill>
                <a:latin typeface="Calibri" pitchFamily="34" charset="0"/>
                <a:ea typeface="MS PGothic" pitchFamily="34" charset="-128"/>
              </a:defRPr>
            </a:lvl6pPr>
            <a:lvl7pPr marL="3093818" indent="-237986" eaLnBrk="0" fontAlgn="base" hangingPunct="0">
              <a:spcBef>
                <a:spcPct val="0"/>
              </a:spcBef>
              <a:spcAft>
                <a:spcPct val="0"/>
              </a:spcAft>
              <a:defRPr sz="2400">
                <a:solidFill>
                  <a:schemeClr val="tx1"/>
                </a:solidFill>
                <a:latin typeface="Calibri" pitchFamily="34" charset="0"/>
                <a:ea typeface="MS PGothic" pitchFamily="34" charset="-128"/>
              </a:defRPr>
            </a:lvl7pPr>
            <a:lvl8pPr marL="3569790" indent="-237986" eaLnBrk="0" fontAlgn="base" hangingPunct="0">
              <a:spcBef>
                <a:spcPct val="0"/>
              </a:spcBef>
              <a:spcAft>
                <a:spcPct val="0"/>
              </a:spcAft>
              <a:defRPr sz="2400">
                <a:solidFill>
                  <a:schemeClr val="tx1"/>
                </a:solidFill>
                <a:latin typeface="Calibri" pitchFamily="34" charset="0"/>
                <a:ea typeface="MS PGothic" pitchFamily="34" charset="-128"/>
              </a:defRPr>
            </a:lvl8pPr>
            <a:lvl9pPr marL="4045765" indent="-237986"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50114" eaLnBrk="1" hangingPunct="1">
              <a:defRPr/>
            </a:pPr>
            <a:fld id="{0939405A-42C1-4E23-A281-2199278DA90B}" type="slidenum">
              <a:rPr lang="en-US" altLang="en-US" sz="1200">
                <a:solidFill>
                  <a:prstClr val="black"/>
                </a:solidFill>
              </a:rPr>
              <a:pPr defTabSz="950114" eaLnBrk="1" hangingPunct="1">
                <a:defRPr/>
              </a:pPr>
              <a:t>23</a:t>
            </a:fld>
            <a:endParaRPr lang="en-US" altLang="en-US" sz="1200" dirty="0">
              <a:solidFill>
                <a:prstClr val="black"/>
              </a:solidFill>
            </a:endParaRPr>
          </a:p>
        </p:txBody>
      </p:sp>
      <p:sp>
        <p:nvSpPr>
          <p:cNvPr id="2" name="Date Placeholder 1"/>
          <p:cNvSpPr>
            <a:spLocks noGrp="1"/>
          </p:cNvSpPr>
          <p:nvPr>
            <p:ph type="dt" idx="10"/>
          </p:nvPr>
        </p:nvSpPr>
        <p:spPr/>
        <p:txBody>
          <a:bodyPr/>
          <a:lstStyle/>
          <a:p>
            <a:pPr defTabSz="933237">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73120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465">
              <a:defRPr/>
            </a:pPr>
            <a:r>
              <a:rPr lang="en-US" dirty="0"/>
              <a:t>Next up, let’s talk about our</a:t>
            </a:r>
            <a:r>
              <a:rPr lang="en-US" baseline="0" dirty="0"/>
              <a:t> roads. </a:t>
            </a:r>
            <a:endParaRPr lang="en-US" dirty="0"/>
          </a:p>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202252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599557"/>
          </a:xfrm>
        </p:spPr>
        <p:txBody>
          <a:bodyPr/>
          <a:lstStyle/>
          <a:p>
            <a:pPr marL="174982" indent="-174982">
              <a:buFont typeface="Arial" panose="020B0604020202020204" pitchFamily="34" charset="0"/>
              <a:buChar char="•"/>
            </a:pPr>
            <a:r>
              <a:rPr lang="en-US" sz="1200" b="0" dirty="0">
                <a:latin typeface="+mn-lt"/>
              </a:rPr>
              <a:t>That historical background brings us to the current Nevada gas tax breakdown.</a:t>
            </a:r>
          </a:p>
          <a:p>
            <a:endParaRPr lang="en-US" sz="1200" b="0" dirty="0">
              <a:latin typeface="+mn-lt"/>
            </a:endParaRPr>
          </a:p>
          <a:p>
            <a:pPr marL="174982" indent="-174982">
              <a:buFont typeface="Arial" panose="020B0604020202020204" pitchFamily="34" charset="0"/>
              <a:buChar char="•"/>
            </a:pPr>
            <a:r>
              <a:rPr lang="en-US" sz="1200" dirty="0">
                <a:latin typeface="+mn-lt"/>
              </a:rPr>
              <a:t>Today</a:t>
            </a:r>
            <a:r>
              <a:rPr lang="en-US" sz="1200" b="0" dirty="0">
                <a:latin typeface="+mn-lt"/>
              </a:rPr>
              <a:t>, 72.4 cents is collected for every gallon of gas sold in Clark County, 52.2 cents through fuel tax and 20.2 cents through FRI.</a:t>
            </a:r>
          </a:p>
          <a:p>
            <a:endParaRPr lang="en-US" sz="1200" b="0" dirty="0">
              <a:latin typeface="+mn-lt"/>
            </a:endParaRPr>
          </a:p>
          <a:p>
            <a:pPr marL="174982" indent="-174982">
              <a:buFont typeface="Arial" panose="020B0604020202020204" pitchFamily="34" charset="0"/>
              <a:buChar char="•"/>
            </a:pPr>
            <a:r>
              <a:rPr lang="en-US" sz="1200" b="0" dirty="0">
                <a:latin typeface="+mn-lt"/>
              </a:rPr>
              <a:t>Of that 72.4 cents, 18.4% goes to the federal government, 22.1% goes to the State of Nevada, 8.8% goes to Clark County, and 23.1% goes to the RTC.</a:t>
            </a:r>
          </a:p>
          <a:p>
            <a:pPr marL="174982" indent="-174982">
              <a:buFont typeface="Arial" panose="020B0604020202020204" pitchFamily="34" charset="0"/>
              <a:buChar char="•"/>
            </a:pPr>
            <a:endParaRPr lang="en-US" sz="1200" b="0" dirty="0">
              <a:latin typeface="+mn-lt"/>
            </a:endParaRPr>
          </a:p>
          <a:p>
            <a:pPr marL="174982" indent="-174982">
              <a:buFont typeface="Arial" panose="020B0604020202020204" pitchFamily="34" charset="0"/>
              <a:buChar char="•"/>
            </a:pPr>
            <a:endParaRPr lang="en-US" sz="1200" b="0" dirty="0">
              <a:latin typeface="+mn-lt"/>
            </a:endParaRPr>
          </a:p>
          <a:p>
            <a:r>
              <a:rPr lang="en-US" sz="1200" b="1" u="sng" dirty="0">
                <a:latin typeface="+mn-lt"/>
                <a:ea typeface="Times New Roman" panose="02020603050405020304" pitchFamily="18" charset="0"/>
                <a:cs typeface="Calibri" panose="020F0502020204030204" pitchFamily="34" charset="0"/>
              </a:rPr>
              <a:t>BACKGROUND</a:t>
            </a:r>
          </a:p>
          <a:p>
            <a:pPr marL="174982" indent="-174982">
              <a:buFont typeface="Arial" panose="020B0604020202020204" pitchFamily="34" charset="0"/>
              <a:buChar char="•"/>
            </a:pPr>
            <a:r>
              <a:rPr lang="en-US" sz="1200" dirty="0">
                <a:latin typeface="+mn-lt"/>
              </a:rPr>
              <a:t>Currently, a total of 0.724 is collected per gallon of gas in Clark County.  </a:t>
            </a:r>
          </a:p>
          <a:p>
            <a:pPr marL="174982" indent="-174982">
              <a:buFont typeface="Arial" panose="020B0604020202020204" pitchFamily="34" charset="0"/>
              <a:buChar char="•"/>
            </a:pPr>
            <a:r>
              <a:rPr lang="en-US" sz="1200" dirty="0">
                <a:latin typeface="+mn-lt"/>
              </a:rPr>
              <a:t>Of that fuel tax, 0.522 is distributed as follows:</a:t>
            </a:r>
          </a:p>
          <a:p>
            <a:pPr marL="641600" lvl="1" indent="-174982">
              <a:buFont typeface="Courier New" panose="02070309020205020404" pitchFamily="49" charset="0"/>
              <a:buChar char="o"/>
            </a:pPr>
            <a:r>
              <a:rPr lang="en-US" sz="1200" dirty="0">
                <a:latin typeface="+mn-lt"/>
              </a:rPr>
              <a:t>0.090 per gallon to RTC</a:t>
            </a:r>
          </a:p>
          <a:p>
            <a:pPr marL="641600" lvl="1" indent="-174982">
              <a:buFont typeface="Courier New" panose="02070309020205020404" pitchFamily="49" charset="0"/>
              <a:buChar char="o"/>
            </a:pPr>
            <a:r>
              <a:rPr lang="en-US" sz="1200" dirty="0">
                <a:latin typeface="+mn-lt"/>
              </a:rPr>
              <a:t>0.063 per gallon to Clark County</a:t>
            </a:r>
          </a:p>
          <a:p>
            <a:pPr marL="641600" lvl="1" indent="-174982">
              <a:buFont typeface="Courier New" panose="02070309020205020404" pitchFamily="49" charset="0"/>
              <a:buChar char="o"/>
            </a:pPr>
            <a:r>
              <a:rPr lang="en-US" sz="1200" dirty="0">
                <a:latin typeface="+mn-lt"/>
              </a:rPr>
              <a:t>0.185 per gallon to the state</a:t>
            </a:r>
          </a:p>
          <a:p>
            <a:pPr marL="641600" lvl="1" indent="-174982">
              <a:buFont typeface="Courier New" panose="02070309020205020404" pitchFamily="49" charset="0"/>
              <a:buChar char="o"/>
            </a:pPr>
            <a:r>
              <a:rPr lang="en-US" sz="1200" dirty="0">
                <a:latin typeface="+mn-lt"/>
              </a:rPr>
              <a:t>0.184 per gallon to federal  </a:t>
            </a:r>
          </a:p>
          <a:p>
            <a:pPr marL="174982" indent="-174982">
              <a:buFont typeface="Arial" panose="020B0604020202020204" pitchFamily="34" charset="0"/>
              <a:buChar char="•"/>
            </a:pPr>
            <a:r>
              <a:rPr lang="en-US" sz="1200" dirty="0">
                <a:latin typeface="+mn-lt"/>
              </a:rPr>
              <a:t>The other portion of the fuel tax, 0.202, is attributed to Fuel Revenue Indexing (FRI), the portion of the gas tax that is tied to inflation.  FRI is currently distributed as follows:</a:t>
            </a:r>
          </a:p>
          <a:p>
            <a:pPr marL="641600" lvl="1" indent="-174982">
              <a:buFont typeface="Courier New" panose="02070309020205020404" pitchFamily="49" charset="0"/>
              <a:buChar char="o"/>
            </a:pPr>
            <a:r>
              <a:rPr lang="en-US" sz="1200" dirty="0">
                <a:latin typeface="+mn-lt"/>
              </a:rPr>
              <a:t>0.142 to RTC</a:t>
            </a:r>
          </a:p>
          <a:p>
            <a:pPr marL="641600" lvl="1" indent="-174982">
              <a:buFont typeface="Courier New" panose="02070309020205020404" pitchFamily="49" charset="0"/>
              <a:buChar char="o"/>
            </a:pPr>
            <a:r>
              <a:rPr lang="en-US" sz="1200" dirty="0">
                <a:latin typeface="+mn-lt"/>
              </a:rPr>
              <a:t>0.024 to Clark County </a:t>
            </a:r>
          </a:p>
          <a:p>
            <a:pPr marL="641600" lvl="1" indent="-174982">
              <a:buFont typeface="Courier New" panose="02070309020205020404" pitchFamily="49" charset="0"/>
              <a:buChar char="o"/>
            </a:pPr>
            <a:r>
              <a:rPr lang="en-US" sz="1200" dirty="0">
                <a:latin typeface="+mn-lt"/>
              </a:rPr>
              <a:t>0.036 to the State.</a:t>
            </a:r>
          </a:p>
          <a:p>
            <a:pPr marL="174982" indent="-174982">
              <a:buFont typeface="Arial" panose="020B0604020202020204" pitchFamily="34" charset="0"/>
              <a:buChar char="•"/>
            </a:pPr>
            <a:r>
              <a:rPr lang="en-US" sz="1200" dirty="0">
                <a:latin typeface="+mn-lt"/>
              </a:rPr>
              <a:t>In total, the fuel tax collected per gallon in Clark County is currently distributed as follows:</a:t>
            </a:r>
          </a:p>
          <a:p>
            <a:pPr marL="641600" lvl="1" indent="-174982">
              <a:buFont typeface="Courier New" panose="02070309020205020404" pitchFamily="49" charset="0"/>
              <a:buChar char="o"/>
            </a:pPr>
            <a:r>
              <a:rPr lang="en-US" sz="1200" dirty="0">
                <a:latin typeface="+mn-lt"/>
              </a:rPr>
              <a:t>0.231 per gallon to RTC</a:t>
            </a:r>
          </a:p>
          <a:p>
            <a:pPr marL="641600" lvl="1" indent="-174982">
              <a:buFont typeface="Courier New" panose="02070309020205020404" pitchFamily="49" charset="0"/>
              <a:buChar char="o"/>
            </a:pPr>
            <a:r>
              <a:rPr lang="en-US" sz="1200" dirty="0">
                <a:latin typeface="+mn-lt"/>
              </a:rPr>
              <a:t>0.088 per gallon to Clark County</a:t>
            </a:r>
          </a:p>
          <a:p>
            <a:pPr marL="641600" lvl="1" indent="-174982">
              <a:buFont typeface="Courier New" panose="02070309020205020404" pitchFamily="49" charset="0"/>
              <a:buChar char="o"/>
            </a:pPr>
            <a:r>
              <a:rPr lang="en-US" sz="1200" dirty="0">
                <a:latin typeface="+mn-lt"/>
              </a:rPr>
              <a:t>0.221 per gallon to the State</a:t>
            </a:r>
          </a:p>
          <a:p>
            <a:pPr marL="641600" lvl="1" indent="-174982">
              <a:buFont typeface="Courier New" panose="02070309020205020404" pitchFamily="49" charset="0"/>
              <a:buChar char="o"/>
            </a:pPr>
            <a:r>
              <a:rPr lang="en-US" sz="1200" dirty="0">
                <a:latin typeface="+mn-lt"/>
              </a:rPr>
              <a:t>0.184 per gallon to federal  </a:t>
            </a:r>
          </a:p>
        </p:txBody>
      </p:sp>
      <p:sp>
        <p:nvSpPr>
          <p:cNvPr id="4" name="Slide Number Placeholder 3"/>
          <p:cNvSpPr>
            <a:spLocks noGrp="1"/>
          </p:cNvSpPr>
          <p:nvPr>
            <p:ph type="sldNum" sz="quarter" idx="10"/>
          </p:nvPr>
        </p:nvSpPr>
        <p:spPr/>
        <p:txBody>
          <a:bodyPr/>
          <a:lstStyle/>
          <a:p>
            <a:pPr defTabSz="933237">
              <a:defRPr/>
            </a:pPr>
            <a:fld id="{49F68ADB-7799-4855-9DCE-91CAEA9543D3}" type="slidenum">
              <a:rPr lang="en-US">
                <a:solidFill>
                  <a:prstClr val="black"/>
                </a:solidFill>
                <a:latin typeface="Calibri" panose="020F0502020204030204"/>
              </a:rPr>
              <a:pPr defTabSz="933237">
                <a:defRPr/>
              </a:pPr>
              <a:t>25</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902268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D182-4654-D5B5-29C4-2BC26B233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77542-8D49-B454-B256-25AC19AA8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D823C-6C36-29EB-84C0-686F86B69E1F}"/>
              </a:ext>
            </a:extLst>
          </p:cNvPr>
          <p:cNvSpPr>
            <a:spLocks noGrp="1"/>
          </p:cNvSpPr>
          <p:nvPr>
            <p:ph type="body" idx="1"/>
          </p:nvPr>
        </p:nvSpPr>
        <p:spPr/>
        <p:txBody>
          <a:bodyPr/>
          <a:lstStyle/>
          <a:p>
            <a:pPr marL="129540" marR="915035" algn="just">
              <a:lnSpc>
                <a:spcPct val="97000"/>
              </a:lnSpc>
              <a:spcBef>
                <a:spcPts val="280"/>
              </a:spcBef>
              <a:spcAft>
                <a:spcPts val="0"/>
              </a:spcAft>
            </a:pPr>
            <a:r>
              <a:rPr lang="en-US" sz="1200" b="0" dirty="0">
                <a:effectLst/>
                <a:latin typeface="Calibri" panose="020F0502020204030204" pitchFamily="34" charset="0"/>
                <a:ea typeface="Calibri" panose="020F0502020204030204" pitchFamily="34" charset="0"/>
              </a:rPr>
              <a:t>This slide indicates the success of the FRI program. The dark blue bars represent MVFT and the orange bars represent the additional funding due to the FRI program. </a:t>
            </a:r>
          </a:p>
          <a:p>
            <a:pPr marL="129540" marR="915035" algn="just">
              <a:lnSpc>
                <a:spcPct val="97000"/>
              </a:lnSpc>
              <a:spcBef>
                <a:spcPts val="280"/>
              </a:spcBef>
              <a:spcAft>
                <a:spcPts val="0"/>
              </a:spcAft>
            </a:pPr>
            <a:r>
              <a:rPr lang="en-US" sz="1200" b="0" dirty="0">
                <a:effectLst/>
                <a:latin typeface="Calibri" panose="020F0502020204030204" pitchFamily="34" charset="0"/>
                <a:ea typeface="Calibri" panose="020F0502020204030204" pitchFamily="34" charset="0"/>
              </a:rPr>
              <a:t> </a:t>
            </a:r>
          </a:p>
          <a:p>
            <a:pPr marL="129540" marR="915035" algn="just">
              <a:lnSpc>
                <a:spcPct val="97000"/>
              </a:lnSpc>
              <a:spcBef>
                <a:spcPts val="280"/>
              </a:spcBef>
              <a:spcAft>
                <a:spcPts val="0"/>
              </a:spcAft>
            </a:pPr>
            <a:r>
              <a:rPr lang="en-US" sz="1200" b="0" dirty="0">
                <a:effectLst/>
                <a:latin typeface="Calibri" panose="020F0502020204030204" pitchFamily="34" charset="0"/>
                <a:ea typeface="Calibri" panose="020F0502020204030204" pitchFamily="34" charset="0"/>
              </a:rPr>
              <a:t>If it was not for the indexing program, fuel tax would </a:t>
            </a:r>
            <a:r>
              <a:rPr lang="en-US" sz="1200" b="0" spc="-15" dirty="0">
                <a:effectLst/>
                <a:latin typeface="Calibri" panose="020F0502020204030204" pitchFamily="34" charset="0"/>
                <a:ea typeface="Calibri" panose="020F0502020204030204" pitchFamily="34" charset="0"/>
              </a:rPr>
              <a:t>have </a:t>
            </a:r>
            <a:r>
              <a:rPr lang="en-US" sz="1200" b="0" dirty="0">
                <a:effectLst/>
                <a:latin typeface="Calibri" panose="020F0502020204030204" pitchFamily="34" charset="0"/>
                <a:ea typeface="Calibri" panose="020F0502020204030204" pitchFamily="34" charset="0"/>
              </a:rPr>
              <a:t>remained flat, and we would not have</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been</a:t>
            </a:r>
            <a:r>
              <a:rPr lang="en-US" sz="1200" b="0" spc="-3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able</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to</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fund</a:t>
            </a:r>
            <a:r>
              <a:rPr lang="en-US" sz="1200" b="0" spc="-4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critically</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needed</a:t>
            </a:r>
            <a:r>
              <a:rPr lang="en-US" sz="1200" b="0" spc="-30" dirty="0">
                <a:effectLst/>
                <a:latin typeface="Calibri" panose="020F0502020204030204" pitchFamily="34" charset="0"/>
                <a:ea typeface="Calibri" panose="020F0502020204030204" pitchFamily="34" charset="0"/>
              </a:rPr>
              <a:t> </a:t>
            </a:r>
            <a:r>
              <a:rPr lang="en-US" sz="1200" b="0" spc="-15" dirty="0">
                <a:effectLst/>
                <a:latin typeface="Calibri" panose="020F0502020204030204" pitchFamily="34" charset="0"/>
                <a:ea typeface="Calibri" panose="020F0502020204030204" pitchFamily="34" charset="0"/>
              </a:rPr>
              <a:t>roadway</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projects.</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The</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FRI</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program</a:t>
            </a:r>
            <a:r>
              <a:rPr lang="en-US" sz="1200" b="0" spc="-3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has</a:t>
            </a:r>
            <a:r>
              <a:rPr lang="en-US" sz="1200" b="0" spc="-1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generated more than</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$900M.</a:t>
            </a:r>
            <a:endParaRPr lang="en-US" sz="1200" b="0" dirty="0"/>
          </a:p>
          <a:p>
            <a:endParaRPr lang="en-US" sz="1200" b="0" dirty="0"/>
          </a:p>
          <a:p>
            <a:endParaRPr lang="en-US" dirty="0"/>
          </a:p>
        </p:txBody>
      </p:sp>
      <p:sp>
        <p:nvSpPr>
          <p:cNvPr id="4" name="Slide Number Placeholder 3">
            <a:extLst>
              <a:ext uri="{FF2B5EF4-FFF2-40B4-BE49-F238E27FC236}">
                <a16:creationId xmlns:a16="http://schemas.microsoft.com/office/drawing/2014/main" id="{1D4F93F1-CAA9-97CF-7469-E6285058E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28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0F9D23F8-7DF7-45E1-9123-79A9AAB2B87E}" type="slidenum">
              <a:rPr lang="en-US">
                <a:solidFill>
                  <a:prstClr val="black"/>
                </a:solidFill>
                <a:latin typeface="Calibri" panose="020F0502020204030204"/>
              </a:rPr>
              <a:pPr defTabSz="933237">
                <a:defRPr/>
              </a:pPr>
              <a:t>27</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124387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540" marR="789940">
              <a:lnSpc>
                <a:spcPct val="97000"/>
              </a:lnSpc>
              <a:spcBef>
                <a:spcPts val="280"/>
              </a:spcBef>
              <a:spcAft>
                <a:spcPts val="0"/>
              </a:spcAft>
            </a:pPr>
            <a:r>
              <a:rPr lang="en-US" sz="1200" dirty="0">
                <a:effectLst/>
                <a:latin typeface="Calibri" panose="020F0502020204030204" pitchFamily="34" charset="0"/>
                <a:ea typeface="Calibri" panose="020F0502020204030204" pitchFamily="34" charset="0"/>
              </a:rPr>
              <a:t>This slide is a snapshot of our roadway funding through the term of our current 10-year CIP. The bars on the left represent revenues, the dark bars to the right represent expenditures and the purple shaded area behind the bars represent the forecasted cash balance.</a:t>
            </a:r>
          </a:p>
          <a:p>
            <a:pPr marL="129540" marR="789940">
              <a:lnSpc>
                <a:spcPct val="97000"/>
              </a:lnSpc>
              <a:spcBef>
                <a:spcPts val="280"/>
              </a:spcBef>
              <a:spcAft>
                <a:spcPts val="0"/>
              </a:spcAft>
            </a:pPr>
            <a:r>
              <a:rPr lang="en-US" sz="1200" dirty="0">
                <a:effectLst/>
                <a:latin typeface="Calibri" panose="020F0502020204030204" pitchFamily="34" charset="0"/>
                <a:ea typeface="Calibri" panose="020F0502020204030204" pitchFamily="34" charset="0"/>
              </a:rPr>
              <a:t> </a:t>
            </a:r>
          </a:p>
          <a:p>
            <a:pPr marL="129540" marR="789940">
              <a:lnSpc>
                <a:spcPct val="97000"/>
              </a:lnSpc>
              <a:spcBef>
                <a:spcPts val="280"/>
              </a:spcBef>
              <a:spcAft>
                <a:spcPts val="0"/>
              </a:spcAft>
            </a:pPr>
            <a:r>
              <a:rPr lang="en-US" sz="1200" dirty="0">
                <a:effectLst/>
                <a:latin typeface="Calibri" panose="020F0502020204030204" pitchFamily="34" charset="0"/>
                <a:ea typeface="Calibri" panose="020F0502020204030204" pitchFamily="34" charset="0"/>
              </a:rPr>
              <a:t>We have forecasted the ability to raise enough revenue and have the bonding capacity to cover the local jurisdictions’ 10-year capital improvement program. </a:t>
            </a:r>
          </a:p>
          <a:p>
            <a:pPr marL="129540" marR="789940">
              <a:lnSpc>
                <a:spcPct val="97000"/>
              </a:lnSpc>
              <a:spcBef>
                <a:spcPts val="280"/>
              </a:spcBef>
              <a:spcAft>
                <a:spcPts val="0"/>
              </a:spcAft>
            </a:pPr>
            <a:r>
              <a:rPr lang="en-US" sz="1200" dirty="0">
                <a:effectLst/>
                <a:latin typeface="Calibri" panose="020F0502020204030204" pitchFamily="34" charset="0"/>
                <a:ea typeface="Calibri" panose="020F0502020204030204" pitchFamily="34" charset="0"/>
              </a:rPr>
              <a:t> </a:t>
            </a:r>
          </a:p>
          <a:p>
            <a:pPr marL="129540" marR="789940">
              <a:lnSpc>
                <a:spcPct val="97000"/>
              </a:lnSpc>
              <a:spcBef>
                <a:spcPts val="280"/>
              </a:spcBef>
              <a:spcAft>
                <a:spcPts val="0"/>
              </a:spcAft>
            </a:pPr>
            <a:r>
              <a:rPr lang="en-US" sz="1200" dirty="0">
                <a:effectLst/>
                <a:latin typeface="Calibri" panose="020F0502020204030204" pitchFamily="34" charset="0"/>
                <a:ea typeface="Calibri" panose="020F0502020204030204" pitchFamily="34" charset="0"/>
              </a:rPr>
              <a:t>At the same time, the nearly $2.2 billion CIP does not include a myriad of additional projects local jurisdictions need to get done. As we move beyond this 10-year program, our financial capacity will diminish if FRI is not extended beyond 2026.</a:t>
            </a:r>
            <a:r>
              <a:rPr lang="en-US" sz="1200" spc="-175" dirty="0">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20"/>
              </a:spcBef>
              <a:spcAft>
                <a:spcPts val="0"/>
              </a:spcAft>
            </a:pPr>
            <a:r>
              <a:rPr lang="en-US" sz="1200" dirty="0">
                <a:effectLst/>
                <a:latin typeface="Calibri" panose="020F0502020204030204" pitchFamily="34" charset="0"/>
                <a:ea typeface="Calibri" panose="020F0502020204030204" pitchFamily="34" charset="0"/>
              </a:rPr>
              <a:t> </a:t>
            </a:r>
          </a:p>
          <a:p>
            <a:pPr marL="129540" marR="789940">
              <a:lnSpc>
                <a:spcPct val="97000"/>
              </a:lnSpc>
              <a:spcBef>
                <a:spcPts val="280"/>
              </a:spcBef>
              <a:spcAft>
                <a:spcPts val="0"/>
              </a:spcAft>
            </a:pPr>
            <a:r>
              <a:rPr lang="en-US" sz="1200" dirty="0">
                <a:effectLst/>
                <a:latin typeface="Calibri" panose="020F0502020204030204" pitchFamily="34" charset="0"/>
                <a:ea typeface="Calibri" panose="020F0502020204030204" pitchFamily="34" charset="0"/>
              </a:rPr>
              <a:t>Without</a:t>
            </a:r>
            <a:r>
              <a:rPr lang="en-US" sz="1200" spc="-5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FRI</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extension,</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will</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only</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between $75M to $100M per year in revenues</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moving</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forward. </a:t>
            </a:r>
            <a:r>
              <a:rPr lang="en-US" sz="1200" spc="-55" dirty="0">
                <a:effectLst/>
                <a:latin typeface="Calibri" panose="020F0502020204030204" pitchFamily="34" charset="0"/>
                <a:ea typeface="Calibri" panose="020F0502020204030204" pitchFamily="34" charset="0"/>
              </a:rPr>
              <a:t>To </a:t>
            </a:r>
            <a:r>
              <a:rPr lang="en-US" sz="1200" dirty="0">
                <a:effectLst/>
                <a:latin typeface="Calibri" panose="020F0502020204030204" pitchFamily="34" charset="0"/>
                <a:ea typeface="Calibri" panose="020F0502020204030204" pitchFamily="34" charset="0"/>
              </a:rPr>
              <a:t>date, local</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governments</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identified</a:t>
            </a:r>
            <a:r>
              <a:rPr lang="en-US" sz="1200" spc="-4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additional</a:t>
            </a:r>
            <a:r>
              <a:rPr lang="en-US" sz="1200" spc="-4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$2B</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unfunded</a:t>
            </a:r>
            <a:r>
              <a:rPr lang="en-US" sz="1200" spc="-4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projects.</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b="1" u="sng" dirty="0">
                <a:effectLst/>
                <a:latin typeface="Calibri" panose="020F0502020204030204" pitchFamily="34" charset="0"/>
                <a:ea typeface="Calibri" panose="020F0502020204030204" pitchFamily="34" charset="0"/>
              </a:rPr>
              <a:t>BACKGROUND</a:t>
            </a:r>
          </a:p>
          <a:p>
            <a:pPr marL="0" marR="0">
              <a:spcBef>
                <a:spcPts val="50"/>
              </a:spcBef>
              <a:spcAft>
                <a:spcPts val="0"/>
              </a:spcAft>
            </a:pPr>
            <a:r>
              <a:rPr lang="en-US" sz="1000" dirty="0">
                <a:effectLst/>
                <a:latin typeface="Calibri" panose="020F0502020204030204" pitchFamily="34" charset="0"/>
                <a:ea typeface="Calibri" panose="020F0502020204030204" pitchFamily="34" charset="0"/>
              </a:rPr>
              <a:t>FY 2023 – issued $300M worth of bonds</a:t>
            </a:r>
          </a:p>
          <a:p>
            <a:pPr marL="0" marR="0">
              <a:spcBef>
                <a:spcPts val="50"/>
              </a:spcBef>
              <a:spcAft>
                <a:spcPts val="0"/>
              </a:spcAft>
            </a:pPr>
            <a:r>
              <a:rPr lang="en-US" sz="1000" dirty="0">
                <a:effectLst/>
                <a:latin typeface="Calibri" panose="020F0502020204030204" pitchFamily="34" charset="0"/>
                <a:ea typeface="Calibri" panose="020F0502020204030204" pitchFamily="34" charset="0"/>
              </a:rPr>
              <a:t>FY 2024 - $150M worth of bonds will be issued</a:t>
            </a:r>
          </a:p>
          <a:p>
            <a:pPr marL="0" marR="0">
              <a:spcBef>
                <a:spcPts val="50"/>
              </a:spcBef>
              <a:spcAft>
                <a:spcPts val="0"/>
              </a:spcAft>
            </a:pPr>
            <a:r>
              <a:rPr lang="en-US" sz="1000" dirty="0">
                <a:effectLst/>
                <a:latin typeface="Calibri" panose="020F0502020204030204" pitchFamily="34" charset="0"/>
                <a:ea typeface="Calibri" panose="020F0502020204030204" pitchFamily="34" charset="0"/>
              </a:rPr>
              <a:t>Ex: FY33 expenditures over revenues---the purple shaded area represents the cash available to make up the difference.</a:t>
            </a:r>
          </a:p>
          <a:p>
            <a:pPr marL="0" marR="0">
              <a:spcBef>
                <a:spcPts val="50"/>
              </a:spcBef>
              <a:spcAft>
                <a:spcPts val="0"/>
              </a:spcAft>
            </a:pPr>
            <a:r>
              <a:rPr lang="en-US" sz="1000" dirty="0">
                <a:effectLst/>
                <a:latin typeface="Calibri" panose="020F0502020204030204" pitchFamily="34" charset="0"/>
                <a:ea typeface="Calibri" panose="020F0502020204030204" pitchFamily="34" charset="0"/>
              </a:rPr>
              <a:t>Will continue to borrow based on feeding need.</a:t>
            </a:r>
          </a:p>
          <a:p>
            <a:pPr marL="129540" marR="0">
              <a:lnSpc>
                <a:spcPts val="1450"/>
              </a:lnSpc>
              <a:spcBef>
                <a:spcPts val="0"/>
              </a:spcBef>
              <a:spcAft>
                <a:spcPts val="0"/>
              </a:spcAft>
            </a:pPr>
            <a:r>
              <a:rPr lang="en-US" sz="1000" dirty="0">
                <a:effectLst/>
                <a:latin typeface="Calibri" panose="020F0502020204030204" pitchFamily="34" charset="0"/>
                <a:ea typeface="Calibri" panose="020F0502020204030204" pitchFamily="34" charset="0"/>
              </a:rPr>
              <a:t>Scenario Elements:</a:t>
            </a:r>
          </a:p>
          <a:p>
            <a:pPr marL="342900" marR="1039495" lvl="0" indent="-342900">
              <a:lnSpc>
                <a:spcPct val="97000"/>
              </a:lnSpc>
              <a:spcBef>
                <a:spcPts val="10"/>
              </a:spcBef>
              <a:spcAft>
                <a:spcPts val="0"/>
              </a:spcAft>
              <a:buSzPts val="1200"/>
              <a:buFont typeface="Calibri" panose="020F0502020204030204" pitchFamily="34" charset="0"/>
              <a:buChar char="-"/>
              <a:tabLst>
                <a:tab pos="210820" algn="l"/>
              </a:tabLst>
            </a:pPr>
            <a:r>
              <a:rPr lang="en-US" sz="1000" dirty="0">
                <a:effectLst/>
                <a:latin typeface="Calibri" panose="020F0502020204030204" pitchFamily="34" charset="0"/>
                <a:ea typeface="Calibri" panose="020F0502020204030204" pitchFamily="34" charset="0"/>
              </a:rPr>
              <a:t>Capital</a:t>
            </a:r>
            <a:r>
              <a:rPr lang="en-US" sz="1000" spc="-30"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expenses</a:t>
            </a:r>
            <a:r>
              <a:rPr lang="en-US" sz="1000" spc="-10"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include</a:t>
            </a:r>
            <a:r>
              <a:rPr lang="en-US" sz="1000" spc="-3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the</a:t>
            </a:r>
            <a:r>
              <a:rPr lang="en-US" sz="1000" spc="-1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current</a:t>
            </a:r>
            <a:r>
              <a:rPr lang="en-US" sz="1000" spc="-4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encumbrance</a:t>
            </a:r>
            <a:r>
              <a:rPr lang="en-US" sz="1000" spc="-40"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amount</a:t>
            </a:r>
            <a:r>
              <a:rPr lang="en-US" sz="1000" spc="-20"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plus</a:t>
            </a:r>
            <a:r>
              <a:rPr lang="en-US" sz="1000" spc="-20"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projects</a:t>
            </a:r>
            <a:r>
              <a:rPr lang="en-US" sz="1000" spc="-1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in</a:t>
            </a:r>
            <a:r>
              <a:rPr lang="en-US" sz="1000" spc="-1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the</a:t>
            </a:r>
            <a:r>
              <a:rPr lang="en-US" sz="1000" spc="-2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10-year CIP</a:t>
            </a:r>
          </a:p>
          <a:p>
            <a:pPr marL="342900" marR="0" lvl="0" indent="-342900">
              <a:lnSpc>
                <a:spcPts val="1440"/>
              </a:lnSpc>
              <a:spcBef>
                <a:spcPts val="0"/>
              </a:spcBef>
              <a:spcAft>
                <a:spcPts val="0"/>
              </a:spcAft>
              <a:buSzPts val="1200"/>
              <a:buFont typeface="Calibri" panose="020F0502020204030204" pitchFamily="34" charset="0"/>
              <a:buChar char="-"/>
              <a:tabLst>
                <a:tab pos="210820" algn="l"/>
              </a:tabLst>
            </a:pPr>
            <a:r>
              <a:rPr lang="en-US" sz="1000" dirty="0">
                <a:effectLst/>
                <a:latin typeface="Calibri" panose="020F0502020204030204" pitchFamily="34" charset="0"/>
                <a:ea typeface="Calibri" panose="020F0502020204030204" pitchFamily="34" charset="0"/>
              </a:rPr>
              <a:t>Includes $650 million in proceeds from fuel tax revenue bonds (MVFT and</a:t>
            </a:r>
            <a:r>
              <a:rPr lang="en-US" sz="1000" spc="-15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FRI)</a:t>
            </a:r>
          </a:p>
          <a:p>
            <a:pPr marL="342900" marR="0" lvl="0" indent="-342900">
              <a:lnSpc>
                <a:spcPts val="1450"/>
              </a:lnSpc>
              <a:spcBef>
                <a:spcPts val="0"/>
              </a:spcBef>
              <a:spcAft>
                <a:spcPts val="0"/>
              </a:spcAft>
              <a:buSzPts val="1200"/>
              <a:buFont typeface="Calibri" panose="020F0502020204030204" pitchFamily="34" charset="0"/>
              <a:buChar char="-"/>
              <a:tabLst>
                <a:tab pos="210820" algn="l"/>
              </a:tabLst>
            </a:pPr>
            <a:r>
              <a:rPr lang="en-US" sz="1000" dirty="0">
                <a:effectLst/>
                <a:latin typeface="Calibri" panose="020F0502020204030204" pitchFamily="34" charset="0"/>
                <a:ea typeface="Calibri" panose="020F0502020204030204" pitchFamily="34" charset="0"/>
              </a:rPr>
              <a:t>Includes $815 million in proceeds from sales tax revenue bonds</a:t>
            </a:r>
            <a:r>
              <a:rPr lang="en-US" sz="1000" spc="-95"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Calibri" panose="020F0502020204030204" pitchFamily="34" charset="0"/>
              </a:rPr>
              <a:t>(Q10)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80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biggest takeaway from today’s presentation is that we have a structural problem in how we fund both roadways and transit, which will result in a crisis for our entire transportation system in the future if we cannot find new revenue sources.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 are committed to using the time we have to work with you, other elected officials, community stakeholders, and residents to review policy and revenue options because it will take a collective, collaborative effort.</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Future efforts could include a ballot measure, extension of existing indexing, new revenue sources, or a combination of solutions is most appropriate for maintaining and improving our transportation network.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 are also committed to keeping you apprised as we engage in this crucial process.   </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8CD6FB4-6D4C-41D8-944C-E1F059225BD7}" type="slidenum">
              <a:rPr lang="en-US" smtClean="0"/>
              <a:t>29</a:t>
            </a:fld>
            <a:endParaRPr lang="en-US" dirty="0"/>
          </a:p>
        </p:txBody>
      </p:sp>
    </p:spTree>
    <p:extLst>
      <p:ext uri="{BB962C8B-B14F-4D97-AF65-F5344CB8AC3E}">
        <p14:creationId xmlns:p14="http://schemas.microsoft.com/office/powerpoint/2010/main" val="67451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RTC, our fundamental role is to connect people. You may know us for transit, roadways, or cycling, but we touch every cornerstone of this community: from the bus you take and the road your drive on, to the traffic light that maintains order, and the bike lanes and sidewalks that provide safe travel options.</a:t>
            </a:r>
          </a:p>
          <a:p>
            <a:endParaRPr lang="en-US" dirty="0"/>
          </a:p>
          <a:p>
            <a:r>
              <a:rPr lang="en-US" dirty="0"/>
              <a:t>So what does that look like?</a:t>
            </a:r>
          </a:p>
          <a:p>
            <a:endParaRPr lang="en-US" dirty="0"/>
          </a:p>
          <a:p>
            <a:r>
              <a:rPr lang="en-US" dirty="0"/>
              <a:t>The RTC is the regional planning agency, otherwise known as the Metropolitan Planning Organization (MPO), and we work with all the local jurisdictions to fund and plan roadways.</a:t>
            </a:r>
          </a:p>
          <a:p>
            <a:endParaRPr lang="en-US" dirty="0"/>
          </a:p>
          <a:p>
            <a:r>
              <a:rPr lang="en-US" dirty="0"/>
              <a:t>We are the transit provider for the region. And we are responsible for traffic management, coordinating traffic signals, dynamic message signs and ramp meters.</a:t>
            </a:r>
          </a:p>
          <a:p>
            <a:endParaRPr lang="en-US" dirty="0"/>
          </a:p>
          <a:p>
            <a:r>
              <a:rPr lang="en-US" dirty="0"/>
              <a:t>Finally, we oversee the bike share system in downtown Las Vegas, among other cycling initiatives.</a:t>
            </a:r>
          </a:p>
          <a:p>
            <a:endParaRPr lang="en-US" dirty="0"/>
          </a:p>
          <a:p>
            <a:r>
              <a:rPr lang="en-US" dirty="0"/>
              <a:t>We are unique with all of these operations under one roof, and that enables us to be more efficient and effective as the transportation agency for Southern Nevada.</a:t>
            </a:r>
          </a:p>
          <a:p>
            <a:endParaRPr lang="en-US" dirty="0"/>
          </a:p>
        </p:txBody>
      </p:sp>
    </p:spTree>
    <p:extLst>
      <p:ext uri="{BB962C8B-B14F-4D97-AF65-F5344CB8AC3E}">
        <p14:creationId xmlns:p14="http://schemas.microsoft.com/office/powerpoint/2010/main" val="1699543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r>
              <a:rPr lang="en-US" dirty="0"/>
              <a:t>To close, the RTC has been serving our community for more than 30 years. And again, we’re excited to work with you and continue improving the quality of life for Southern Nevadans, and we appreciate your time today.</a:t>
            </a:r>
          </a:p>
        </p:txBody>
      </p:sp>
    </p:spTree>
    <p:extLst>
      <p:ext uri="{BB962C8B-B14F-4D97-AF65-F5344CB8AC3E}">
        <p14:creationId xmlns:p14="http://schemas.microsoft.com/office/powerpoint/2010/main" val="208282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463550" y="722313"/>
            <a:ext cx="6437313" cy="3621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nSpc>
                <a:spcPct val="107000"/>
              </a:lnSpc>
              <a:spcAft>
                <a:spcPts val="816"/>
              </a:spcAft>
              <a:buFont typeface="Arial" panose="020B0604020202020204" pitchFamily="34" charset="0"/>
              <a:buChar char="•"/>
            </a:pPr>
            <a:r>
              <a:rPr lang="en-US" altLang="en-US" sz="1200" dirty="0">
                <a:solidFill>
                  <a:schemeClr val="tx1"/>
                </a:solidFill>
                <a:latin typeface="+mn-lt"/>
              </a:rPr>
              <a:t>Here’s a quick look at how we are funded from Fiscal Year 2024.</a:t>
            </a:r>
          </a:p>
          <a:p>
            <a:pPr marL="171450" indent="-171450">
              <a:lnSpc>
                <a:spcPct val="107000"/>
              </a:lnSpc>
              <a:spcAft>
                <a:spcPts val="816"/>
              </a:spcAft>
              <a:buFont typeface="Arial" panose="020B0604020202020204" pitchFamily="34" charset="0"/>
              <a:buChar char="•"/>
            </a:pPr>
            <a:endParaRPr lang="en-US" altLang="en-US" sz="1200" dirty="0">
              <a:solidFill>
                <a:schemeClr val="tx1"/>
              </a:solidFill>
              <a:latin typeface="+mn-lt"/>
            </a:endParaRPr>
          </a:p>
          <a:p>
            <a:pPr marL="171450" indent="-171450" fontAlgn="base">
              <a:buFont typeface="Arial" panose="020B0604020202020204" pitchFamily="34" charset="0"/>
              <a:buChar char="•"/>
            </a:pPr>
            <a:r>
              <a:rPr lang="en-US" sz="1200" dirty="0">
                <a:solidFill>
                  <a:schemeClr val="tx1"/>
                </a:solidFill>
                <a:latin typeface="+mn-lt"/>
              </a:rPr>
              <a:t>Biggest Budget Historically</a:t>
            </a:r>
          </a:p>
          <a:p>
            <a:pPr marL="171450" indent="-171450" fontAlgn="base">
              <a:buFont typeface="Arial" panose="020B0604020202020204" pitchFamily="34" charset="0"/>
              <a:buChar char="•"/>
            </a:pPr>
            <a:endParaRPr lang="en-US" sz="1200" dirty="0">
              <a:solidFill>
                <a:schemeClr val="tx1"/>
              </a:solidFill>
              <a:latin typeface="+mn-lt"/>
              <a:ea typeface="Times New Roman" panose="02020603050405020304" pitchFamily="18" charset="0"/>
            </a:endParaRPr>
          </a:p>
          <a:p>
            <a:pPr marL="171450" indent="-171450" fontAlgn="base">
              <a:buFont typeface="Arial" panose="020B0604020202020204" pitchFamily="34" charset="0"/>
              <a:buChar char="•"/>
            </a:pPr>
            <a:r>
              <a:rPr lang="en-US" sz="1200" dirty="0">
                <a:solidFill>
                  <a:schemeClr val="tx1"/>
                </a:solidFill>
                <a:latin typeface="+mn-lt"/>
              </a:rPr>
              <a:t>Record-setting inflation during and after the Pandemic causing increases in Labor and Supply Costs</a:t>
            </a:r>
          </a:p>
          <a:p>
            <a:pPr fontAlgn="base">
              <a:lnSpc>
                <a:spcPct val="150000"/>
              </a:lnSpc>
            </a:pPr>
            <a:endParaRPr lang="en-US" sz="1200" dirty="0">
              <a:solidFill>
                <a:schemeClr val="tx1"/>
              </a:solidFill>
              <a:latin typeface="+mn-lt"/>
              <a:cs typeface="Arial" panose="020B0604020202020204" pitchFamily="34" charset="0"/>
            </a:endParaRPr>
          </a:p>
          <a:p>
            <a:pPr fontAlgn="base">
              <a:lnSpc>
                <a:spcPct val="150000"/>
              </a:lnSpc>
            </a:pPr>
            <a:r>
              <a:rPr lang="en-US" sz="1200" dirty="0">
                <a:solidFill>
                  <a:schemeClr val="tx1"/>
                </a:solidFill>
                <a:latin typeface="+mn-lt"/>
                <a:cs typeface="Arial" panose="020B0604020202020204" pitchFamily="34" charset="0"/>
              </a:rPr>
              <a:t>Sales Tax 		291.4	</a:t>
            </a:r>
          </a:p>
          <a:p>
            <a:pPr fontAlgn="base">
              <a:lnSpc>
                <a:spcPct val="150000"/>
              </a:lnSpc>
            </a:pPr>
            <a:r>
              <a:rPr lang="en-US" sz="1200" dirty="0">
                <a:solidFill>
                  <a:schemeClr val="tx1"/>
                </a:solidFill>
                <a:latin typeface="+mn-lt"/>
                <a:cs typeface="Arial" panose="020B0604020202020204" pitchFamily="34" charset="0"/>
              </a:rPr>
              <a:t>Fuel Taxes		203.5</a:t>
            </a:r>
            <a:endParaRPr lang="en-US" sz="1200" dirty="0">
              <a:solidFill>
                <a:schemeClr val="tx1"/>
              </a:solidFill>
              <a:latin typeface="+mn-lt"/>
              <a:ea typeface="Times New Roman" panose="02020603050405020304" pitchFamily="18" charset="0"/>
            </a:endParaRPr>
          </a:p>
          <a:p>
            <a:pPr fontAlgn="base">
              <a:lnSpc>
                <a:spcPct val="150000"/>
              </a:lnSpc>
            </a:pPr>
            <a:r>
              <a:rPr lang="en-US" sz="1200" dirty="0">
                <a:solidFill>
                  <a:schemeClr val="tx1"/>
                </a:solidFill>
                <a:latin typeface="+mn-lt"/>
                <a:cs typeface="Arial" panose="020B0604020202020204" pitchFamily="34" charset="0"/>
              </a:rPr>
              <a:t>Grants		142.4</a:t>
            </a:r>
            <a:endParaRPr lang="en-US" sz="1200" dirty="0">
              <a:solidFill>
                <a:schemeClr val="tx1"/>
              </a:solidFill>
              <a:latin typeface="+mn-lt"/>
              <a:ea typeface="Times New Roman" panose="02020603050405020304" pitchFamily="18" charset="0"/>
            </a:endParaRPr>
          </a:p>
          <a:p>
            <a:pPr fontAlgn="base">
              <a:lnSpc>
                <a:spcPct val="150000"/>
              </a:lnSpc>
            </a:pPr>
            <a:r>
              <a:rPr lang="en-US" sz="1200" dirty="0">
                <a:solidFill>
                  <a:schemeClr val="tx1"/>
                </a:solidFill>
                <a:latin typeface="+mn-lt"/>
                <a:cs typeface="Arial" panose="020B0604020202020204" pitchFamily="34" charset="0"/>
              </a:rPr>
              <a:t>Fares		56.7</a:t>
            </a:r>
            <a:endParaRPr lang="en-US" sz="1200" dirty="0">
              <a:solidFill>
                <a:schemeClr val="tx1"/>
              </a:solidFill>
              <a:latin typeface="+mn-lt"/>
              <a:ea typeface="Times New Roman" panose="02020603050405020304" pitchFamily="18" charset="0"/>
            </a:endParaRPr>
          </a:p>
          <a:p>
            <a:pPr fontAlgn="base">
              <a:lnSpc>
                <a:spcPct val="150000"/>
              </a:lnSpc>
            </a:pPr>
            <a:r>
              <a:rPr lang="en-US" sz="1200" dirty="0">
                <a:solidFill>
                  <a:schemeClr val="tx1"/>
                </a:solidFill>
                <a:latin typeface="+mn-lt"/>
                <a:cs typeface="Arial" panose="020B0604020202020204" pitchFamily="34" charset="0"/>
              </a:rPr>
              <a:t>Bond 	                        15.6</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	</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FY24 Funding Sources</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Sales Tax 		$309.7</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Fuel Taxes		$210.9</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Grants		$165.8</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Fares		$62.1</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Bond Proceeds	$182.3</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Other		$28.7</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 </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TOTAL		$959.5</a:t>
            </a:r>
            <a:endParaRPr lang="en-US" sz="1200" dirty="0">
              <a:solidFill>
                <a:schemeClr val="tx1"/>
              </a:solidFill>
              <a:latin typeface="+mn-lt"/>
              <a:ea typeface="Times New Roman" panose="02020603050405020304" pitchFamily="18" charset="0"/>
            </a:endParaRPr>
          </a:p>
          <a:p>
            <a:pPr fontAlgn="base"/>
            <a:endParaRPr lang="en-US" sz="1200" dirty="0">
              <a:solidFill>
                <a:schemeClr val="tx1"/>
              </a:solidFill>
              <a:latin typeface="+mn-lt"/>
            </a:endParaRPr>
          </a:p>
          <a:p>
            <a:pPr fontAlgn="base"/>
            <a:r>
              <a:rPr lang="en-US" sz="1200" dirty="0">
                <a:solidFill>
                  <a:schemeClr val="tx1"/>
                </a:solidFill>
                <a:latin typeface="+mn-lt"/>
              </a:rPr>
              <a:t>FY24 Others includes:</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Fund 50 Reduction in Beg. Fund Balance	$5</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Medicaid Reimb	                        8.7</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FAST FMS Reimb	                        3.7</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Transit Adv		                        4.0</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Complete Streets                               	0.5</a:t>
            </a:r>
            <a:endParaRPr lang="en-US" sz="1200" dirty="0">
              <a:solidFill>
                <a:schemeClr val="tx1"/>
              </a:solidFill>
              <a:latin typeface="+mn-lt"/>
              <a:ea typeface="Times New Roman" panose="02020603050405020304" pitchFamily="18" charset="0"/>
            </a:endParaRPr>
          </a:p>
          <a:p>
            <a:pPr fontAlgn="base"/>
            <a:r>
              <a:rPr lang="en-US" sz="1200" dirty="0">
                <a:solidFill>
                  <a:schemeClr val="tx1"/>
                </a:solidFill>
                <a:latin typeface="+mn-lt"/>
              </a:rPr>
              <a:t>Other small reimb	                        1.2 	</a:t>
            </a:r>
            <a:endParaRPr lang="en-US" sz="1200" dirty="0">
              <a:solidFill>
                <a:schemeClr val="tx1"/>
              </a:solidFill>
              <a:latin typeface="+mn-lt"/>
              <a:ea typeface="Times New Roman" panose="02020603050405020304" pitchFamily="18" charset="0"/>
            </a:endParaRPr>
          </a:p>
          <a:p>
            <a:pPr>
              <a:lnSpc>
                <a:spcPct val="107000"/>
              </a:lnSpc>
              <a:spcAft>
                <a:spcPts val="816"/>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6"/>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 </a:t>
            </a:r>
          </a:p>
          <a:p>
            <a:pPr defTabSz="952462" fontAlgn="base">
              <a:spcBef>
                <a:spcPct val="0"/>
              </a:spcBef>
              <a:spcAft>
                <a:spcPct val="0"/>
              </a:spcAft>
              <a:defRPr/>
            </a:pPr>
            <a:endParaRPr lang="en-US" altLang="en-US" baseline="0" dirty="0">
              <a:solidFill>
                <a:srgbClr val="FF0000"/>
              </a:solidFill>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4166" indent="-296985" eaLnBrk="0" hangingPunct="0">
              <a:spcBef>
                <a:spcPct val="30000"/>
              </a:spcBef>
              <a:defRPr sz="1200">
                <a:solidFill>
                  <a:schemeClr val="tx1"/>
                </a:solidFill>
                <a:latin typeface="Calibri" pitchFamily="34" charset="0"/>
              </a:defRPr>
            </a:lvl2pPr>
            <a:lvl3pPr marL="1191281" indent="-236922" eaLnBrk="0" hangingPunct="0">
              <a:spcBef>
                <a:spcPct val="30000"/>
              </a:spcBef>
              <a:defRPr sz="1200">
                <a:solidFill>
                  <a:schemeClr val="tx1"/>
                </a:solidFill>
                <a:latin typeface="Calibri" pitchFamily="34" charset="0"/>
              </a:defRPr>
            </a:lvl3pPr>
            <a:lvl4pPr marL="1668462" indent="-236922" eaLnBrk="0" hangingPunct="0">
              <a:spcBef>
                <a:spcPct val="30000"/>
              </a:spcBef>
              <a:defRPr sz="1200">
                <a:solidFill>
                  <a:schemeClr val="tx1"/>
                </a:solidFill>
                <a:latin typeface="Calibri" pitchFamily="34" charset="0"/>
              </a:defRPr>
            </a:lvl4pPr>
            <a:lvl5pPr marL="2145641" indent="-236922" eaLnBrk="0" hangingPunct="0">
              <a:spcBef>
                <a:spcPct val="30000"/>
              </a:spcBef>
              <a:defRPr sz="1200">
                <a:solidFill>
                  <a:schemeClr val="tx1"/>
                </a:solidFill>
                <a:latin typeface="Calibri" pitchFamily="34" charset="0"/>
              </a:defRPr>
            </a:lvl5pPr>
            <a:lvl6pPr marL="2626158" indent="-236922" eaLnBrk="0" fontAlgn="base" hangingPunct="0">
              <a:spcBef>
                <a:spcPct val="30000"/>
              </a:spcBef>
              <a:spcAft>
                <a:spcPct val="0"/>
              </a:spcAft>
              <a:defRPr sz="1200">
                <a:solidFill>
                  <a:schemeClr val="tx1"/>
                </a:solidFill>
                <a:latin typeface="Calibri" pitchFamily="34" charset="0"/>
              </a:defRPr>
            </a:lvl6pPr>
            <a:lvl7pPr marL="3106674" indent="-236922" eaLnBrk="0" fontAlgn="base" hangingPunct="0">
              <a:spcBef>
                <a:spcPct val="30000"/>
              </a:spcBef>
              <a:spcAft>
                <a:spcPct val="0"/>
              </a:spcAft>
              <a:defRPr sz="1200">
                <a:solidFill>
                  <a:schemeClr val="tx1"/>
                </a:solidFill>
                <a:latin typeface="Calibri" pitchFamily="34" charset="0"/>
              </a:defRPr>
            </a:lvl7pPr>
            <a:lvl8pPr marL="3587191" indent="-236922" eaLnBrk="0" fontAlgn="base" hangingPunct="0">
              <a:spcBef>
                <a:spcPct val="30000"/>
              </a:spcBef>
              <a:spcAft>
                <a:spcPct val="0"/>
              </a:spcAft>
              <a:defRPr sz="1200">
                <a:solidFill>
                  <a:schemeClr val="tx1"/>
                </a:solidFill>
                <a:latin typeface="Calibri" pitchFamily="34" charset="0"/>
              </a:defRPr>
            </a:lvl8pPr>
            <a:lvl9pPr marL="4067707" indent="-236922" eaLnBrk="0" fontAlgn="base" hangingPunct="0">
              <a:spcBef>
                <a:spcPct val="30000"/>
              </a:spcBef>
              <a:spcAft>
                <a:spcPct val="0"/>
              </a:spcAft>
              <a:defRPr sz="1200">
                <a:solidFill>
                  <a:schemeClr val="tx1"/>
                </a:solidFill>
                <a:latin typeface="Calibri" pitchFamily="34" charset="0"/>
              </a:defRPr>
            </a:lvl9pPr>
          </a:lstStyle>
          <a:p>
            <a:pPr defTabSz="952462" eaLnBrk="1" fontAlgn="base" hangingPunct="1">
              <a:spcBef>
                <a:spcPct val="0"/>
              </a:spcBef>
              <a:spcAft>
                <a:spcPct val="0"/>
              </a:spcAft>
              <a:defRPr/>
            </a:pPr>
            <a:fld id="{06A285EE-79AA-443F-AB00-B28764375B6F}" type="slidenum">
              <a:rPr lang="en-US" altLang="en-US">
                <a:solidFill>
                  <a:prstClr val="black"/>
                </a:solidFill>
                <a:cs typeface="Arial" charset="0"/>
              </a:rPr>
              <a:pPr defTabSz="952462" eaLnBrk="1" fontAlgn="base" hangingPunct="1">
                <a:spcBef>
                  <a:spcPct val="0"/>
                </a:spcBef>
                <a:spcAft>
                  <a:spcPct val="0"/>
                </a:spcAft>
                <a:defRPr/>
              </a:pPr>
              <a:t>4</a:t>
            </a:fld>
            <a:endParaRPr lang="en-US" altLang="en-US" dirty="0">
              <a:solidFill>
                <a:prstClr val="black"/>
              </a:solidFill>
              <a:cs typeface="Arial" charset="0"/>
            </a:endParaRPr>
          </a:p>
        </p:txBody>
      </p:sp>
      <p:sp>
        <p:nvSpPr>
          <p:cNvPr id="2" name="Date Placeholder 1"/>
          <p:cNvSpPr>
            <a:spLocks noGrp="1"/>
          </p:cNvSpPr>
          <p:nvPr>
            <p:ph type="dt" idx="10"/>
          </p:nvPr>
        </p:nvSpPr>
        <p:spPr/>
        <p:txBody>
          <a:bodyPr/>
          <a:lstStyle/>
          <a:p>
            <a:pPr defTabSz="933237">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450416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434975" y="7096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fontAlgn="base">
              <a:spcBef>
                <a:spcPct val="0"/>
              </a:spcBef>
              <a:spcAft>
                <a:spcPct val="0"/>
              </a:spcAft>
              <a:defRPr/>
            </a:pPr>
            <a:r>
              <a:rPr lang="en-US" altLang="en-US" sz="900" dirty="0">
                <a:solidFill>
                  <a:srgbClr val="FF0000"/>
                </a:solidFill>
              </a:rPr>
              <a:t>FY24 Total Sources</a:t>
            </a:r>
            <a:r>
              <a:rPr lang="en-US" altLang="en-US" sz="900" baseline="0" dirty="0">
                <a:solidFill>
                  <a:srgbClr val="FF0000"/>
                </a:solidFill>
              </a:rPr>
              <a:t> $959.5 million				</a:t>
            </a:r>
          </a:p>
          <a:p>
            <a:pPr defTabSz="933237" fontAlgn="base">
              <a:spcBef>
                <a:spcPct val="0"/>
              </a:spcBef>
              <a:spcAft>
                <a:spcPct val="0"/>
              </a:spcAft>
              <a:defRPr/>
            </a:pPr>
            <a:endParaRPr lang="en-US" altLang="en-US" sz="900" baseline="0" dirty="0">
              <a:solidFill>
                <a:srgbClr val="FF0000"/>
              </a:solidFill>
            </a:endParaRPr>
          </a:p>
          <a:p>
            <a:pPr defTabSz="933237" fontAlgn="base">
              <a:spcBef>
                <a:spcPct val="0"/>
              </a:spcBef>
              <a:spcAft>
                <a:spcPct val="0"/>
              </a:spcAft>
              <a:defRPr/>
            </a:pPr>
            <a:r>
              <a:rPr lang="en-US" altLang="en-US" sz="900" baseline="0" dirty="0">
                <a:solidFill>
                  <a:srgbClr val="FF0000"/>
                </a:solidFill>
              </a:rPr>
              <a:t>Record setting inflation after the Pandemic </a:t>
            </a:r>
            <a:r>
              <a:rPr lang="en-US" sz="900" dirty="0">
                <a:solidFill>
                  <a:prstClr val="white"/>
                </a:solidFill>
                <a:latin typeface="Century Gothic" panose="020B0502020202020204" pitchFamily="34" charset="0"/>
                <a:cs typeface="Arial" charset="0"/>
              </a:rPr>
              <a:t>Causing increases in Labor and</a:t>
            </a:r>
            <a:r>
              <a:rPr lang="en-US" sz="900" baseline="0" dirty="0">
                <a:solidFill>
                  <a:prstClr val="white"/>
                </a:solidFill>
                <a:latin typeface="Century Gothic" panose="020B0502020202020204" pitchFamily="34" charset="0"/>
                <a:cs typeface="Arial" charset="0"/>
              </a:rPr>
              <a:t> Supply Costs</a:t>
            </a:r>
            <a:endParaRPr lang="en-US" altLang="en-US" sz="900" baseline="0" dirty="0">
              <a:solidFill>
                <a:srgbClr val="FF0000"/>
              </a:solidFill>
            </a:endParaRPr>
          </a:p>
          <a:p>
            <a:pPr defTabSz="933237" fontAlgn="base">
              <a:lnSpc>
                <a:spcPct val="150000"/>
              </a:lnSpc>
              <a:spcBef>
                <a:spcPct val="0"/>
              </a:spcBef>
              <a:spcAft>
                <a:spcPct val="0"/>
              </a:spcAft>
              <a:defRPr/>
            </a:pPr>
            <a:endParaRPr lang="en-US" sz="900" dirty="0">
              <a:solidFill>
                <a:schemeClr val="tx1"/>
              </a:solidFill>
              <a:latin typeface="Century Gothic" panose="020B0502020202020204" pitchFamily="34" charset="0"/>
              <a:cs typeface="Arial" charset="0"/>
            </a:endParaRPr>
          </a:p>
          <a:p>
            <a:pPr defTabSz="933237" fontAlgn="base">
              <a:lnSpc>
                <a:spcPct val="150000"/>
              </a:lnSpc>
              <a:spcBef>
                <a:spcPct val="0"/>
              </a:spcBef>
              <a:spcAft>
                <a:spcPct val="0"/>
              </a:spcAft>
              <a:defRPr/>
            </a:pPr>
            <a:r>
              <a:rPr lang="en-US" sz="900" dirty="0">
                <a:solidFill>
                  <a:schemeClr val="tx1"/>
                </a:solidFill>
                <a:latin typeface="Century Gothic" panose="020B0502020202020204" pitchFamily="34" charset="0"/>
                <a:cs typeface="Arial" charset="0"/>
              </a:rPr>
              <a:t>Sales Tax 		309.7</a:t>
            </a:r>
            <a:r>
              <a:rPr lang="en-US" sz="900" dirty="0">
                <a:solidFill>
                  <a:prstClr val="white"/>
                </a:solidFill>
                <a:latin typeface="Century Gothic" panose="020B0502020202020204" pitchFamily="34" charset="0"/>
                <a:cs typeface="Arial" charset="0"/>
              </a:rPr>
              <a:t>	</a:t>
            </a:r>
          </a:p>
          <a:p>
            <a:pPr defTabSz="933237" fontAlgn="base">
              <a:lnSpc>
                <a:spcPct val="150000"/>
              </a:lnSpc>
              <a:spcBef>
                <a:spcPct val="0"/>
              </a:spcBef>
              <a:spcAft>
                <a:spcPct val="0"/>
              </a:spcAft>
              <a:defRPr/>
            </a:pPr>
            <a:r>
              <a:rPr lang="en-US" sz="900" dirty="0">
                <a:solidFill>
                  <a:schemeClr val="tx1"/>
                </a:solidFill>
                <a:latin typeface="Century Gothic" panose="020B0502020202020204" pitchFamily="34" charset="0"/>
                <a:cs typeface="Arial" charset="0"/>
              </a:rPr>
              <a:t>Fuel Taxes		210.9</a:t>
            </a:r>
          </a:p>
          <a:p>
            <a:pPr defTabSz="933237" fontAlgn="base">
              <a:lnSpc>
                <a:spcPct val="150000"/>
              </a:lnSpc>
              <a:spcBef>
                <a:spcPct val="0"/>
              </a:spcBef>
              <a:spcAft>
                <a:spcPct val="0"/>
              </a:spcAft>
              <a:defRPr/>
            </a:pPr>
            <a:r>
              <a:rPr lang="en-US" sz="900" dirty="0">
                <a:solidFill>
                  <a:schemeClr val="tx1"/>
                </a:solidFill>
                <a:latin typeface="Century Gothic" panose="020B0502020202020204" pitchFamily="34" charset="0"/>
                <a:cs typeface="Arial" charset="0"/>
              </a:rPr>
              <a:t>Grants		165.8		</a:t>
            </a:r>
          </a:p>
          <a:p>
            <a:pPr defTabSz="933237" fontAlgn="base">
              <a:lnSpc>
                <a:spcPct val="150000"/>
              </a:lnSpc>
              <a:spcBef>
                <a:spcPct val="0"/>
              </a:spcBef>
              <a:spcAft>
                <a:spcPct val="0"/>
              </a:spcAft>
              <a:defRPr/>
            </a:pPr>
            <a:r>
              <a:rPr lang="en-US" sz="900" dirty="0">
                <a:solidFill>
                  <a:schemeClr val="tx1"/>
                </a:solidFill>
                <a:latin typeface="Century Gothic" panose="020B0502020202020204" pitchFamily="34" charset="0"/>
                <a:cs typeface="Arial" charset="0"/>
              </a:rPr>
              <a:t>Fares		  62.1</a:t>
            </a:r>
          </a:p>
          <a:p>
            <a:pPr defTabSz="933237" fontAlgn="base">
              <a:lnSpc>
                <a:spcPct val="150000"/>
              </a:lnSpc>
              <a:spcBef>
                <a:spcPct val="0"/>
              </a:spcBef>
              <a:spcAft>
                <a:spcPct val="0"/>
              </a:spcAft>
              <a:defRPr/>
            </a:pPr>
            <a:r>
              <a:rPr lang="en-US" sz="900" dirty="0">
                <a:solidFill>
                  <a:schemeClr val="tx1"/>
                </a:solidFill>
                <a:latin typeface="Century Gothic" panose="020B0502020202020204" pitchFamily="34" charset="0"/>
                <a:cs typeface="Arial" charset="0"/>
              </a:rPr>
              <a:t>Bond Proceeds		182.3</a:t>
            </a:r>
          </a:p>
          <a:p>
            <a:pPr defTabSz="933237" fontAlgn="base">
              <a:lnSpc>
                <a:spcPct val="150000"/>
              </a:lnSpc>
              <a:spcBef>
                <a:spcPct val="0"/>
              </a:spcBef>
              <a:spcAft>
                <a:spcPct val="0"/>
              </a:spcAft>
              <a:defRPr/>
            </a:pPr>
            <a:r>
              <a:rPr lang="en-US" sz="900" dirty="0">
                <a:solidFill>
                  <a:schemeClr val="tx1"/>
                </a:solidFill>
                <a:latin typeface="Century Gothic" panose="020B0502020202020204" pitchFamily="34" charset="0"/>
                <a:cs typeface="Arial" charset="0"/>
              </a:rPr>
              <a:t>Other		  28.7</a:t>
            </a:r>
          </a:p>
          <a:p>
            <a:pPr defTabSz="933237" fontAlgn="base">
              <a:spcBef>
                <a:spcPct val="0"/>
              </a:spcBef>
              <a:spcAft>
                <a:spcPct val="0"/>
              </a:spcAft>
              <a:defRPr/>
            </a:pPr>
            <a:r>
              <a:rPr lang="en-US" altLang="en-US" sz="900" baseline="0" dirty="0">
                <a:solidFill>
                  <a:srgbClr val="FF0000"/>
                </a:solidFill>
              </a:rPr>
              <a:t>	</a:t>
            </a:r>
          </a:p>
          <a:p>
            <a:pPr defTabSz="933237" fontAlgn="base">
              <a:spcBef>
                <a:spcPct val="0"/>
              </a:spcBef>
              <a:spcAft>
                <a:spcPct val="0"/>
              </a:spcAft>
              <a:defRPr/>
            </a:pPr>
            <a:r>
              <a:rPr lang="en-US" sz="900" dirty="0">
                <a:solidFill>
                  <a:schemeClr val="tx1"/>
                </a:solidFill>
                <a:latin typeface="Century Gothic" panose="020B0502020202020204" pitchFamily="34" charset="0"/>
                <a:cs typeface="Arial" charset="0"/>
              </a:rPr>
              <a:t>Fund Balance mainly due to the stimulus funds received from the federal gov’t</a:t>
            </a:r>
            <a:endParaRPr lang="en-US" altLang="en-US" sz="900" baseline="0" dirty="0">
              <a:solidFill>
                <a:srgbClr val="FF0000"/>
              </a:solidFill>
            </a:endParaRPr>
          </a:p>
          <a:p>
            <a:pPr defTabSz="933237" fontAlgn="base">
              <a:spcBef>
                <a:spcPct val="0"/>
              </a:spcBef>
              <a:spcAft>
                <a:spcPct val="0"/>
              </a:spcAft>
              <a:defRPr/>
            </a:pPr>
            <a:endParaRPr lang="en-US" altLang="en-US" sz="900" baseline="0" dirty="0">
              <a:solidFill>
                <a:srgbClr val="FF0000"/>
              </a:solidFill>
            </a:endParaRPr>
          </a:p>
          <a:p>
            <a:pPr defTabSz="933237" fontAlgn="base">
              <a:spcBef>
                <a:spcPct val="0"/>
              </a:spcBef>
              <a:spcAft>
                <a:spcPct val="0"/>
              </a:spcAft>
              <a:defRPr/>
            </a:pPr>
            <a:r>
              <a:rPr lang="en-US" altLang="en-US" sz="900" baseline="0" dirty="0">
                <a:solidFill>
                  <a:srgbClr val="FF0000"/>
                </a:solidFill>
              </a:rPr>
              <a:t>FY25 Total Sources $1,102.4 million.</a:t>
            </a:r>
          </a:p>
          <a:p>
            <a:pPr defTabSz="933237" fontAlgn="base">
              <a:spcBef>
                <a:spcPct val="0"/>
              </a:spcBef>
              <a:spcAft>
                <a:spcPct val="0"/>
              </a:spcAft>
              <a:defRPr/>
            </a:pPr>
            <a:endParaRPr lang="en-US" altLang="en-US" sz="900" baseline="0" dirty="0">
              <a:solidFill>
                <a:srgbClr val="FF0000"/>
              </a:solidFill>
            </a:endParaRPr>
          </a:p>
          <a:p>
            <a:pPr defTabSz="933237" fontAlgn="base">
              <a:spcBef>
                <a:spcPct val="0"/>
              </a:spcBef>
              <a:spcAft>
                <a:spcPct val="0"/>
              </a:spcAft>
              <a:defRPr/>
            </a:pPr>
            <a:r>
              <a:rPr lang="en-US" altLang="en-US" sz="900" baseline="0" dirty="0">
                <a:solidFill>
                  <a:srgbClr val="FF0000"/>
                </a:solidFill>
              </a:rPr>
              <a:t>Sales Tax		327.3</a:t>
            </a:r>
          </a:p>
          <a:p>
            <a:pPr defTabSz="933237" fontAlgn="base">
              <a:spcBef>
                <a:spcPct val="0"/>
              </a:spcBef>
              <a:spcAft>
                <a:spcPct val="0"/>
              </a:spcAft>
              <a:defRPr/>
            </a:pPr>
            <a:r>
              <a:rPr lang="en-US" altLang="en-US" sz="900" baseline="0" dirty="0">
                <a:solidFill>
                  <a:srgbClr val="FF0000"/>
                </a:solidFill>
              </a:rPr>
              <a:t>Fuel Taxes 		230.1</a:t>
            </a:r>
          </a:p>
          <a:p>
            <a:pPr defTabSz="933237" fontAlgn="base">
              <a:spcBef>
                <a:spcPct val="0"/>
              </a:spcBef>
              <a:spcAft>
                <a:spcPct val="0"/>
              </a:spcAft>
              <a:defRPr/>
            </a:pPr>
            <a:r>
              <a:rPr lang="en-US" altLang="en-US" sz="900" baseline="0" dirty="0">
                <a:solidFill>
                  <a:srgbClr val="FF0000"/>
                </a:solidFill>
              </a:rPr>
              <a:t>Grants		201.2</a:t>
            </a:r>
          </a:p>
          <a:p>
            <a:pPr defTabSz="933237" fontAlgn="base">
              <a:spcBef>
                <a:spcPct val="0"/>
              </a:spcBef>
              <a:spcAft>
                <a:spcPct val="0"/>
              </a:spcAft>
              <a:defRPr/>
            </a:pPr>
            <a:r>
              <a:rPr lang="en-US" altLang="en-US" sz="900" baseline="0" dirty="0">
                <a:solidFill>
                  <a:srgbClr val="FF0000"/>
                </a:solidFill>
              </a:rPr>
              <a:t>Fares		59.4</a:t>
            </a:r>
          </a:p>
          <a:p>
            <a:pPr defTabSz="933237" fontAlgn="base">
              <a:spcBef>
                <a:spcPct val="0"/>
              </a:spcBef>
              <a:spcAft>
                <a:spcPct val="0"/>
              </a:spcAft>
              <a:defRPr/>
            </a:pPr>
            <a:r>
              <a:rPr lang="en-US" altLang="en-US" sz="900" baseline="0" dirty="0">
                <a:solidFill>
                  <a:srgbClr val="FF0000"/>
                </a:solidFill>
              </a:rPr>
              <a:t>Bond Proceeds		196.7</a:t>
            </a:r>
          </a:p>
          <a:p>
            <a:pPr defTabSz="933237" fontAlgn="base">
              <a:spcBef>
                <a:spcPct val="0"/>
              </a:spcBef>
              <a:spcAft>
                <a:spcPct val="0"/>
              </a:spcAft>
              <a:defRPr/>
            </a:pPr>
            <a:r>
              <a:rPr lang="en-US" altLang="en-US" sz="900" baseline="0" dirty="0">
                <a:solidFill>
                  <a:srgbClr val="FF0000"/>
                </a:solidFill>
              </a:rPr>
              <a:t>Fund Balance		66.8</a:t>
            </a:r>
          </a:p>
          <a:p>
            <a:pPr defTabSz="933237" fontAlgn="base">
              <a:spcBef>
                <a:spcPct val="0"/>
              </a:spcBef>
              <a:spcAft>
                <a:spcPct val="0"/>
              </a:spcAft>
              <a:defRPr/>
            </a:pPr>
            <a:r>
              <a:rPr lang="en-US" altLang="en-US" sz="900" baseline="0" dirty="0">
                <a:solidFill>
                  <a:srgbClr val="FF0000"/>
                </a:solidFill>
              </a:rPr>
              <a:t>Other		20.9</a:t>
            </a:r>
          </a:p>
          <a:p>
            <a:pPr defTabSz="933237" fontAlgn="base">
              <a:spcBef>
                <a:spcPct val="0"/>
              </a:spcBef>
              <a:spcAft>
                <a:spcPct val="0"/>
              </a:spcAft>
              <a:defRPr/>
            </a:pPr>
            <a:endParaRPr lang="en-US" altLang="en-US" sz="900" baseline="0" dirty="0">
              <a:solidFill>
                <a:srgbClr val="FF0000"/>
              </a:solidFill>
            </a:endParaRPr>
          </a:p>
          <a:p>
            <a:pPr defTabSz="933237" fontAlgn="base">
              <a:spcBef>
                <a:spcPct val="0"/>
              </a:spcBef>
              <a:spcAft>
                <a:spcPct val="0"/>
              </a:spcAft>
              <a:defRPr/>
            </a:pPr>
            <a:r>
              <a:rPr lang="en-US" altLang="en-US" sz="900" baseline="0" dirty="0">
                <a:solidFill>
                  <a:srgbClr val="FF0000"/>
                </a:solidFill>
              </a:rPr>
              <a:t>FY25 Others includes:</a:t>
            </a:r>
          </a:p>
          <a:p>
            <a:pPr defTabSz="933237" fontAlgn="base">
              <a:spcBef>
                <a:spcPct val="0"/>
              </a:spcBef>
              <a:spcAft>
                <a:spcPct val="0"/>
              </a:spcAft>
              <a:defRPr/>
            </a:pPr>
            <a:endParaRPr lang="en-US" altLang="en-US" sz="900" baseline="0" dirty="0">
              <a:solidFill>
                <a:srgbClr val="FF0000"/>
              </a:solidFill>
            </a:endParaRPr>
          </a:p>
          <a:p>
            <a:pPr defTabSz="933237" fontAlgn="base">
              <a:spcBef>
                <a:spcPct val="0"/>
              </a:spcBef>
              <a:spcAft>
                <a:spcPct val="0"/>
              </a:spcAft>
              <a:defRPr/>
            </a:pPr>
            <a:r>
              <a:rPr lang="en-US" altLang="en-US" sz="900" baseline="0" dirty="0">
                <a:solidFill>
                  <a:srgbClr val="FF0000"/>
                </a:solidFill>
              </a:rPr>
              <a:t>Medicaid </a:t>
            </a:r>
            <a:r>
              <a:rPr lang="en-US" altLang="en-US" sz="900" baseline="0" dirty="0" err="1">
                <a:solidFill>
                  <a:srgbClr val="FF0000"/>
                </a:solidFill>
              </a:rPr>
              <a:t>Reimb</a:t>
            </a:r>
            <a:r>
              <a:rPr lang="en-US" altLang="en-US" sz="900" baseline="0" dirty="0">
                <a:solidFill>
                  <a:srgbClr val="FF0000"/>
                </a:solidFill>
              </a:rPr>
              <a:t>	    9.3</a:t>
            </a:r>
          </a:p>
          <a:p>
            <a:pPr defTabSz="933237" fontAlgn="base">
              <a:spcBef>
                <a:spcPct val="0"/>
              </a:spcBef>
              <a:spcAft>
                <a:spcPct val="0"/>
              </a:spcAft>
              <a:defRPr/>
            </a:pPr>
            <a:r>
              <a:rPr lang="en-US" altLang="en-US" sz="900" baseline="0" dirty="0">
                <a:solidFill>
                  <a:srgbClr val="FF0000"/>
                </a:solidFill>
              </a:rPr>
              <a:t>FAST FMS </a:t>
            </a:r>
            <a:r>
              <a:rPr lang="en-US" altLang="en-US" sz="900" baseline="0" dirty="0" err="1">
                <a:solidFill>
                  <a:srgbClr val="FF0000"/>
                </a:solidFill>
              </a:rPr>
              <a:t>Reimb</a:t>
            </a:r>
            <a:r>
              <a:rPr lang="en-US" altLang="en-US" sz="900" baseline="0" dirty="0">
                <a:solidFill>
                  <a:srgbClr val="FF0000"/>
                </a:solidFill>
              </a:rPr>
              <a:t>	    3.8</a:t>
            </a:r>
          </a:p>
          <a:p>
            <a:pPr defTabSz="933237" fontAlgn="base">
              <a:spcBef>
                <a:spcPct val="0"/>
              </a:spcBef>
              <a:spcAft>
                <a:spcPct val="0"/>
              </a:spcAft>
              <a:defRPr/>
            </a:pPr>
            <a:r>
              <a:rPr lang="en-US" altLang="en-US" sz="900" baseline="0" dirty="0">
                <a:solidFill>
                  <a:srgbClr val="FF0000"/>
                </a:solidFill>
              </a:rPr>
              <a:t>Transit Adv		    4.0</a:t>
            </a:r>
          </a:p>
          <a:p>
            <a:pPr defTabSz="933237" fontAlgn="base">
              <a:spcBef>
                <a:spcPct val="0"/>
              </a:spcBef>
              <a:spcAft>
                <a:spcPct val="0"/>
              </a:spcAft>
              <a:defRPr/>
            </a:pPr>
            <a:r>
              <a:rPr lang="en-US" altLang="en-US" sz="900" baseline="0" dirty="0">
                <a:solidFill>
                  <a:srgbClr val="FF0000"/>
                </a:solidFill>
              </a:rPr>
              <a:t>Complete Streets                	    0.3</a:t>
            </a:r>
          </a:p>
          <a:p>
            <a:pPr defTabSz="933237" fontAlgn="base">
              <a:spcBef>
                <a:spcPct val="0"/>
              </a:spcBef>
              <a:spcAft>
                <a:spcPct val="0"/>
              </a:spcAft>
              <a:defRPr/>
            </a:pPr>
            <a:r>
              <a:rPr lang="en-US" altLang="en-US" sz="900" baseline="0" dirty="0">
                <a:solidFill>
                  <a:srgbClr val="FF0000"/>
                </a:solidFill>
              </a:rPr>
              <a:t>Other small </a:t>
            </a:r>
            <a:r>
              <a:rPr lang="en-US" altLang="en-US" sz="900" baseline="0" dirty="0" err="1">
                <a:solidFill>
                  <a:srgbClr val="FF0000"/>
                </a:solidFill>
              </a:rPr>
              <a:t>reimb</a:t>
            </a:r>
            <a:r>
              <a:rPr lang="en-US" altLang="en-US" sz="900" baseline="0" dirty="0">
                <a:solidFill>
                  <a:srgbClr val="FF0000"/>
                </a:solidFill>
              </a:rPr>
              <a:t>	    1.2	</a:t>
            </a:r>
          </a:p>
          <a:p>
            <a:pPr defTabSz="933237" fontAlgn="base">
              <a:spcBef>
                <a:spcPct val="0"/>
              </a:spcBef>
              <a:spcAft>
                <a:spcPct val="0"/>
              </a:spcAft>
              <a:defRPr/>
            </a:pPr>
            <a:endParaRPr lang="en-US" altLang="en-US" baseline="0" dirty="0">
              <a:solidFill>
                <a:srgbClr val="FF0000"/>
              </a:solidFill>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8540" indent="-290991" eaLnBrk="0" hangingPunct="0">
              <a:spcBef>
                <a:spcPct val="30000"/>
              </a:spcBef>
              <a:defRPr sz="1200">
                <a:solidFill>
                  <a:schemeClr val="tx1"/>
                </a:solidFill>
                <a:latin typeface="Calibri" pitchFamily="34" charset="0"/>
              </a:defRPr>
            </a:lvl2pPr>
            <a:lvl3pPr marL="1167236" indent="-232140" eaLnBrk="0" hangingPunct="0">
              <a:spcBef>
                <a:spcPct val="30000"/>
              </a:spcBef>
              <a:defRPr sz="1200">
                <a:solidFill>
                  <a:schemeClr val="tx1"/>
                </a:solidFill>
                <a:latin typeface="Calibri" pitchFamily="34" charset="0"/>
              </a:defRPr>
            </a:lvl3pPr>
            <a:lvl4pPr marL="1634785" indent="-232140" eaLnBrk="0" hangingPunct="0">
              <a:spcBef>
                <a:spcPct val="30000"/>
              </a:spcBef>
              <a:defRPr sz="1200">
                <a:solidFill>
                  <a:schemeClr val="tx1"/>
                </a:solidFill>
                <a:latin typeface="Calibri" pitchFamily="34" charset="0"/>
              </a:defRPr>
            </a:lvl4pPr>
            <a:lvl5pPr marL="2102333" indent="-232140" eaLnBrk="0" hangingPunct="0">
              <a:spcBef>
                <a:spcPct val="30000"/>
              </a:spcBef>
              <a:defRPr sz="1200">
                <a:solidFill>
                  <a:schemeClr val="tx1"/>
                </a:solidFill>
                <a:latin typeface="Calibri" pitchFamily="34" charset="0"/>
              </a:defRPr>
            </a:lvl5pPr>
            <a:lvl6pPr marL="2573151" indent="-232140" eaLnBrk="0" fontAlgn="base" hangingPunct="0">
              <a:spcBef>
                <a:spcPct val="30000"/>
              </a:spcBef>
              <a:spcAft>
                <a:spcPct val="0"/>
              </a:spcAft>
              <a:defRPr sz="1200">
                <a:solidFill>
                  <a:schemeClr val="tx1"/>
                </a:solidFill>
                <a:latin typeface="Calibri" pitchFamily="34" charset="0"/>
              </a:defRPr>
            </a:lvl6pPr>
            <a:lvl7pPr marL="3043968" indent="-232140" eaLnBrk="0" fontAlgn="base" hangingPunct="0">
              <a:spcBef>
                <a:spcPct val="30000"/>
              </a:spcBef>
              <a:spcAft>
                <a:spcPct val="0"/>
              </a:spcAft>
              <a:defRPr sz="1200">
                <a:solidFill>
                  <a:schemeClr val="tx1"/>
                </a:solidFill>
                <a:latin typeface="Calibri" pitchFamily="34" charset="0"/>
              </a:defRPr>
            </a:lvl7pPr>
            <a:lvl8pPr marL="3514786" indent="-232140" eaLnBrk="0" fontAlgn="base" hangingPunct="0">
              <a:spcBef>
                <a:spcPct val="30000"/>
              </a:spcBef>
              <a:spcAft>
                <a:spcPct val="0"/>
              </a:spcAft>
              <a:defRPr sz="1200">
                <a:solidFill>
                  <a:schemeClr val="tx1"/>
                </a:solidFill>
                <a:latin typeface="Calibri" pitchFamily="34" charset="0"/>
              </a:defRPr>
            </a:lvl8pPr>
            <a:lvl9pPr marL="3985604" indent="-232140" eaLnBrk="0" fontAlgn="base" hangingPunct="0">
              <a:spcBef>
                <a:spcPct val="30000"/>
              </a:spcBef>
              <a:spcAft>
                <a:spcPct val="0"/>
              </a:spcAft>
              <a:defRPr sz="1200">
                <a:solidFill>
                  <a:schemeClr val="tx1"/>
                </a:solidFill>
                <a:latin typeface="Calibri"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06A285EE-79AA-443F-AB00-B28764375B6F}"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33237"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6577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434975" y="7096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fontAlgn="base">
              <a:spcBef>
                <a:spcPct val="0"/>
              </a:spcBef>
              <a:spcAft>
                <a:spcPct val="0"/>
              </a:spcAft>
              <a:defRPr/>
            </a:pPr>
            <a:r>
              <a:rPr lang="en-US" altLang="en-US" b="1" baseline="0" dirty="0">
                <a:highlight>
                  <a:srgbClr val="FFFF00"/>
                </a:highlight>
              </a:rPr>
              <a:t>FY24 projecting 3% increase </a:t>
            </a:r>
            <a:r>
              <a:rPr lang="en-US" altLang="en-US" b="1" dirty="0">
                <a:highlight>
                  <a:srgbClr val="FFFF00"/>
                </a:highlight>
              </a:rPr>
              <a:t>FY25 budgeting 3% increase</a:t>
            </a:r>
          </a:p>
          <a:p>
            <a:pPr defTabSz="933237" fontAlgn="base">
              <a:spcBef>
                <a:spcPct val="0"/>
              </a:spcBef>
              <a:spcAft>
                <a:spcPct val="0"/>
              </a:spcAft>
              <a:defRPr/>
            </a:pPr>
            <a:endParaRPr lang="en-US" altLang="en-US" b="1" dirty="0">
              <a:highlight>
                <a:srgbClr val="FFFF00"/>
              </a:highlight>
            </a:endParaRPr>
          </a:p>
          <a:p>
            <a:pPr defTabSz="933237" fontAlgn="base">
              <a:spcBef>
                <a:spcPct val="0"/>
              </a:spcBef>
              <a:spcAft>
                <a:spcPct val="0"/>
              </a:spcAft>
              <a:defRPr/>
            </a:pPr>
            <a:r>
              <a:rPr lang="en-US" altLang="en-US" b="1" dirty="0">
                <a:highlight>
                  <a:srgbClr val="FFFF00"/>
                </a:highlight>
              </a:rPr>
              <a:t>FYTD through Dec = 3.06%</a:t>
            </a:r>
          </a:p>
          <a:p>
            <a:pPr defTabSz="933237" fontAlgn="base">
              <a:spcBef>
                <a:spcPct val="0"/>
              </a:spcBef>
              <a:spcAft>
                <a:spcPct val="0"/>
              </a:spcAft>
              <a:defRPr/>
            </a:pPr>
            <a:endParaRPr lang="en-US" altLang="en-US" b="1" dirty="0">
              <a:highlight>
                <a:srgbClr val="FFFF00"/>
              </a:highlight>
            </a:endParaRPr>
          </a:p>
          <a:p>
            <a:pPr defTabSz="933237" fontAlgn="base">
              <a:spcBef>
                <a:spcPct val="0"/>
              </a:spcBef>
              <a:spcAft>
                <a:spcPct val="0"/>
              </a:spcAft>
              <a:defRPr/>
            </a:pPr>
            <a:r>
              <a:rPr lang="en-US" altLang="en-US" b="1" dirty="0">
                <a:highlight>
                  <a:srgbClr val="FFFF00"/>
                </a:highlight>
              </a:rPr>
              <a:t>CC budget: 3.3% </a:t>
            </a:r>
          </a:p>
          <a:p>
            <a:pPr defTabSz="933237" fontAlgn="base">
              <a:spcBef>
                <a:spcPct val="0"/>
              </a:spcBef>
              <a:spcAft>
                <a:spcPct val="0"/>
              </a:spcAft>
              <a:defRPr/>
            </a:pPr>
            <a:endParaRPr lang="en-US" altLang="en-US" baseline="0" dirty="0">
              <a:solidFill>
                <a:srgbClr val="FF0000"/>
              </a:solidFill>
              <a:highlight>
                <a:srgbClr val="FFFF00"/>
              </a:highlight>
            </a:endParaRPr>
          </a:p>
          <a:p>
            <a:pPr marL="0" marR="0" lvl="0" indent="0" algn="l" defTabSz="933237" rtl="0" eaLnBrk="1" fontAlgn="base" latinLnBrk="0" hangingPunct="1">
              <a:lnSpc>
                <a:spcPct val="100000"/>
              </a:lnSpc>
              <a:spcBef>
                <a:spcPct val="0"/>
              </a:spcBef>
              <a:spcAft>
                <a:spcPct val="0"/>
              </a:spcAft>
              <a:buClrTx/>
              <a:buSzTx/>
              <a:buFontTx/>
              <a:buNone/>
              <a:tabLst/>
              <a:defRPr/>
            </a:pPr>
            <a:r>
              <a:rPr lang="en-US" altLang="en-US" b="1" baseline="0" dirty="0">
                <a:highlight>
                  <a:srgbClr val="FFFF00"/>
                </a:highlight>
              </a:rPr>
              <a:t>This increases in sales and use tax revenue is offset by inflationary increases in Labor and Supply costs on the expense side.</a:t>
            </a:r>
          </a:p>
          <a:p>
            <a:pPr eaLnBrk="1" hangingPunct="1">
              <a:spcBef>
                <a:spcPct val="0"/>
              </a:spcBef>
            </a:pPr>
            <a:endParaRPr lang="en-US" altLang="en-US" b="0" baseline="0" dirty="0">
              <a:highlight>
                <a:srgbClr val="FFFF00"/>
              </a:highlight>
            </a:endParaRPr>
          </a:p>
          <a:p>
            <a:pPr eaLnBrk="1" hangingPunct="1">
              <a:spcBef>
                <a:spcPct val="0"/>
              </a:spcBef>
            </a:pPr>
            <a:r>
              <a:rPr lang="en-US" altLang="en-US" b="0" baseline="0" dirty="0"/>
              <a:t>FY2022 25.4% or $58M increase from FY2021, </a:t>
            </a:r>
          </a:p>
          <a:p>
            <a:pPr eaLnBrk="1" hangingPunct="1">
              <a:spcBef>
                <a:spcPct val="0"/>
              </a:spcBef>
            </a:pPr>
            <a:r>
              <a:rPr lang="en-US" altLang="en-US" baseline="0" dirty="0"/>
              <a:t>FY2023 6.7% or $19M increase from FY2022, 		</a:t>
            </a:r>
          </a:p>
          <a:p>
            <a:pPr defTabSz="933237" fontAlgn="base">
              <a:spcBef>
                <a:spcPct val="0"/>
              </a:spcBef>
              <a:spcAft>
                <a:spcPct val="0"/>
              </a:spcAft>
              <a:defRPr/>
            </a:pPr>
            <a:endParaRPr lang="en-US" altLang="en-US" baseline="0" dirty="0"/>
          </a:p>
          <a:p>
            <a:pPr marL="0" marR="0" lvl="0" indent="0" algn="l" defTabSz="933237" rtl="0" eaLnBrk="1" fontAlgn="base" latinLnBrk="0" hangingPunct="1">
              <a:lnSpc>
                <a:spcPct val="100000"/>
              </a:lnSpc>
              <a:spcBef>
                <a:spcPct val="0"/>
              </a:spcBef>
              <a:spcAft>
                <a:spcPct val="0"/>
              </a:spcAft>
              <a:buClrTx/>
              <a:buSzTx/>
              <a:buFontTx/>
              <a:buNone/>
              <a:tabLst/>
              <a:defRPr/>
            </a:pPr>
            <a:r>
              <a:rPr lang="en-US" sz="1800" b="1" dirty="0">
                <a:effectLst/>
                <a:latin typeface="Aptos" panose="020B0004020202020204" pitchFamily="34" charset="0"/>
                <a:ea typeface="Aptos" panose="020B0004020202020204" pitchFamily="34" charset="0"/>
                <a:cs typeface="Aptos" panose="020B0004020202020204" pitchFamily="34" charset="0"/>
              </a:rPr>
              <a:t>Of the $327 million, $245.5 million is dedicated to Transit.</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8540" indent="-290991" eaLnBrk="0" hangingPunct="0">
              <a:spcBef>
                <a:spcPct val="30000"/>
              </a:spcBef>
              <a:defRPr sz="1200">
                <a:solidFill>
                  <a:schemeClr val="tx1"/>
                </a:solidFill>
                <a:latin typeface="Calibri" pitchFamily="34" charset="0"/>
              </a:defRPr>
            </a:lvl2pPr>
            <a:lvl3pPr marL="1167236" indent="-232140" eaLnBrk="0" hangingPunct="0">
              <a:spcBef>
                <a:spcPct val="30000"/>
              </a:spcBef>
              <a:defRPr sz="1200">
                <a:solidFill>
                  <a:schemeClr val="tx1"/>
                </a:solidFill>
                <a:latin typeface="Calibri" pitchFamily="34" charset="0"/>
              </a:defRPr>
            </a:lvl3pPr>
            <a:lvl4pPr marL="1634785" indent="-232140" eaLnBrk="0" hangingPunct="0">
              <a:spcBef>
                <a:spcPct val="30000"/>
              </a:spcBef>
              <a:defRPr sz="1200">
                <a:solidFill>
                  <a:schemeClr val="tx1"/>
                </a:solidFill>
                <a:latin typeface="Calibri" pitchFamily="34" charset="0"/>
              </a:defRPr>
            </a:lvl4pPr>
            <a:lvl5pPr marL="2102333" indent="-232140" eaLnBrk="0" hangingPunct="0">
              <a:spcBef>
                <a:spcPct val="30000"/>
              </a:spcBef>
              <a:defRPr sz="1200">
                <a:solidFill>
                  <a:schemeClr val="tx1"/>
                </a:solidFill>
                <a:latin typeface="Calibri" pitchFamily="34" charset="0"/>
              </a:defRPr>
            </a:lvl5pPr>
            <a:lvl6pPr marL="2573151" indent="-232140" eaLnBrk="0" fontAlgn="base" hangingPunct="0">
              <a:spcBef>
                <a:spcPct val="30000"/>
              </a:spcBef>
              <a:spcAft>
                <a:spcPct val="0"/>
              </a:spcAft>
              <a:defRPr sz="1200">
                <a:solidFill>
                  <a:schemeClr val="tx1"/>
                </a:solidFill>
                <a:latin typeface="Calibri" pitchFamily="34" charset="0"/>
              </a:defRPr>
            </a:lvl6pPr>
            <a:lvl7pPr marL="3043968" indent="-232140" eaLnBrk="0" fontAlgn="base" hangingPunct="0">
              <a:spcBef>
                <a:spcPct val="30000"/>
              </a:spcBef>
              <a:spcAft>
                <a:spcPct val="0"/>
              </a:spcAft>
              <a:defRPr sz="1200">
                <a:solidFill>
                  <a:schemeClr val="tx1"/>
                </a:solidFill>
                <a:latin typeface="Calibri" pitchFamily="34" charset="0"/>
              </a:defRPr>
            </a:lvl7pPr>
            <a:lvl8pPr marL="3514786" indent="-232140" eaLnBrk="0" fontAlgn="base" hangingPunct="0">
              <a:spcBef>
                <a:spcPct val="30000"/>
              </a:spcBef>
              <a:spcAft>
                <a:spcPct val="0"/>
              </a:spcAft>
              <a:defRPr sz="1200">
                <a:solidFill>
                  <a:schemeClr val="tx1"/>
                </a:solidFill>
                <a:latin typeface="Calibri" pitchFamily="34" charset="0"/>
              </a:defRPr>
            </a:lvl8pPr>
            <a:lvl9pPr marL="3985604" indent="-232140" eaLnBrk="0" fontAlgn="base" hangingPunct="0">
              <a:spcBef>
                <a:spcPct val="30000"/>
              </a:spcBef>
              <a:spcAft>
                <a:spcPct val="0"/>
              </a:spcAft>
              <a:defRPr sz="1200">
                <a:solidFill>
                  <a:schemeClr val="tx1"/>
                </a:solidFill>
                <a:latin typeface="Calibri" pitchFamily="34" charset="0"/>
              </a:defRPr>
            </a:lvl9pPr>
          </a:lstStyle>
          <a:p>
            <a:pPr marL="0" marR="0" lvl="0" indent="0" algn="r" defTabSz="933237" rtl="0" eaLnBrk="1" fontAlgn="base" latinLnBrk="0" hangingPunct="1">
              <a:lnSpc>
                <a:spcPct val="100000"/>
              </a:lnSpc>
              <a:spcBef>
                <a:spcPct val="0"/>
              </a:spcBef>
              <a:spcAft>
                <a:spcPct val="0"/>
              </a:spcAft>
              <a:buClrTx/>
              <a:buSzTx/>
              <a:buFontTx/>
              <a:buNone/>
              <a:tabLst/>
              <a:defRPr/>
            </a:pPr>
            <a:fld id="{2FCFD3D0-705A-4638-9E10-35328B884591}"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33237"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58376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fontAlgn="base">
              <a:spcBef>
                <a:spcPct val="0"/>
              </a:spcBef>
              <a:spcAft>
                <a:spcPct val="0"/>
              </a:spcAft>
              <a:defRPr/>
            </a:pPr>
            <a:r>
              <a:rPr lang="en-US" altLang="en-US" baseline="0" dirty="0"/>
              <a:t>While we have seen an increase in FRI extension due to inflationary increases, MVFT revenue almost remained flat from 2012 to 2025. </a:t>
            </a:r>
          </a:p>
          <a:p>
            <a:pPr defTabSz="933237" fontAlgn="base">
              <a:spcBef>
                <a:spcPct val="0"/>
              </a:spcBef>
              <a:spcAft>
                <a:spcPct val="0"/>
              </a:spcAft>
              <a:defRPr/>
            </a:pPr>
            <a:endParaRPr lang="en-US" altLang="en-US" baseline="0" dirty="0"/>
          </a:p>
          <a:p>
            <a:pPr defTabSz="933237" fontAlgn="base">
              <a:spcBef>
                <a:spcPct val="0"/>
              </a:spcBef>
              <a:spcAft>
                <a:spcPct val="0"/>
              </a:spcAft>
              <a:defRPr/>
            </a:pPr>
            <a:r>
              <a:rPr lang="en-US" altLang="en-US" baseline="0" dirty="0"/>
              <a:t>We have seen a continuous decrease in gallons sold within CC since 2022.</a:t>
            </a:r>
          </a:p>
          <a:p>
            <a:pPr defTabSz="933237" fontAlgn="base">
              <a:spcBef>
                <a:spcPct val="0"/>
              </a:spcBef>
              <a:spcAft>
                <a:spcPct val="0"/>
              </a:spcAft>
              <a:defRPr/>
            </a:pPr>
            <a:endParaRPr lang="en-US" altLang="en-US" baseline="0" dirty="0"/>
          </a:p>
          <a:p>
            <a:pPr defTabSz="933237" fontAlgn="base">
              <a:spcBef>
                <a:spcPct val="0"/>
              </a:spcBef>
              <a:spcAft>
                <a:spcPct val="0"/>
              </a:spcAft>
              <a:defRPr/>
            </a:pPr>
            <a:r>
              <a:rPr lang="en-US" altLang="en-US" baseline="0" dirty="0"/>
              <a:t>Fuel Tax Revenue Assumptions are consistent with Roadway Funding Model  </a:t>
            </a:r>
          </a:p>
          <a:p>
            <a:pPr defTabSz="933237" fontAlgn="base">
              <a:spcBef>
                <a:spcPct val="0"/>
              </a:spcBef>
              <a:spcAft>
                <a:spcPct val="0"/>
              </a:spcAft>
              <a:defRPr/>
            </a:pPr>
            <a:endParaRPr lang="en-US" altLang="en-US" baseline="0" dirty="0"/>
          </a:p>
          <a:p>
            <a:pPr marL="0" marR="0" lvl="0" indent="0" algn="l" defTabSz="933237" rtl="0" eaLnBrk="1" fontAlgn="base" latinLnBrk="0" hangingPunct="1">
              <a:lnSpc>
                <a:spcPct val="100000"/>
              </a:lnSpc>
              <a:spcBef>
                <a:spcPct val="0"/>
              </a:spcBef>
              <a:spcAft>
                <a:spcPct val="0"/>
              </a:spcAft>
              <a:buClrTx/>
              <a:buSzTx/>
              <a:buFontTx/>
              <a:buNone/>
              <a:tabLst/>
              <a:defRPr/>
            </a:pPr>
            <a:r>
              <a:rPr lang="en-US" altLang="en-US" baseline="0" dirty="0"/>
              <a:t>Jet-A removed in FY22 Based on FAA audit</a:t>
            </a:r>
          </a:p>
          <a:p>
            <a:pPr defTabSz="933237" fontAlgn="base">
              <a:spcBef>
                <a:spcPct val="0"/>
              </a:spcBef>
              <a:spcAft>
                <a:spcPct val="0"/>
              </a:spcAft>
              <a:defRPr/>
            </a:pPr>
            <a:endParaRPr lang="en-US" altLang="en-US" baseline="0" dirty="0"/>
          </a:p>
        </p:txBody>
      </p:sp>
      <p:sp>
        <p:nvSpPr>
          <p:cNvPr id="4" name="Slide Number Placeholder 3"/>
          <p:cNvSpPr>
            <a:spLocks noGrp="1"/>
          </p:cNvSpPr>
          <p:nvPr>
            <p:ph type="sldNum" sz="quarter" idx="5"/>
          </p:nvPr>
        </p:nvSpPr>
        <p:spPr/>
        <p:txBody>
          <a:bodyPr/>
          <a:lstStyle/>
          <a:p>
            <a:pPr marL="0" marR="0" lvl="0" indent="0" algn="r" defTabSz="933237" rtl="0" eaLnBrk="1" fontAlgn="base" latinLnBrk="0" hangingPunct="1">
              <a:lnSpc>
                <a:spcPct val="100000"/>
              </a:lnSpc>
              <a:spcBef>
                <a:spcPct val="0"/>
              </a:spcBef>
              <a:spcAft>
                <a:spcPct val="0"/>
              </a:spcAft>
              <a:buClrTx/>
              <a:buSzTx/>
              <a:buFontTx/>
              <a:buNone/>
              <a:tabLst/>
              <a:defRPr/>
            </a:pPr>
            <a:fld id="{DE7C07B5-C8D5-4873-BB56-77C85C2CFB5D}"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33237"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6209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mobility and public transit </a:t>
            </a:r>
          </a:p>
        </p:txBody>
      </p:sp>
      <p:sp>
        <p:nvSpPr>
          <p:cNvPr id="4" name="Slide Number Placeholder 3"/>
          <p:cNvSpPr>
            <a:spLocks noGrp="1"/>
          </p:cNvSpPr>
          <p:nvPr>
            <p:ph type="sldNum" sz="quarter" idx="10"/>
          </p:nvPr>
        </p:nvSpPr>
        <p:spPr/>
        <p:txBody>
          <a:bodyPr/>
          <a:lstStyle/>
          <a:p>
            <a:pPr defTabSz="933237">
              <a:defRPr/>
            </a:pPr>
            <a:fld id="{0F9D23F8-7DF7-45E1-9123-79A9AAB2B87E}" type="slidenum">
              <a:rPr lang="en-US">
                <a:solidFill>
                  <a:prstClr val="black"/>
                </a:solidFill>
                <a:latin typeface="Calibri" panose="020F0502020204030204"/>
              </a:rPr>
              <a:pPr defTabSz="933237">
                <a:defRPr/>
              </a:pPr>
              <a:t>8</a:t>
            </a:fld>
            <a:endParaRPr lang="en-US" dirty="0">
              <a:solidFill>
                <a:prstClr val="black"/>
              </a:solidFill>
              <a:latin typeface="Calibri" panose="020F0502020204030204"/>
            </a:endParaRPr>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80077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3000"/>
              </a:spcAft>
              <a:buFont typeface="Arial" panose="020B0604020202020204" pitchFamily="34" charset="0"/>
              <a:buNone/>
            </a:pPr>
            <a:r>
              <a:rPr lang="en-US" sz="1200" b="0" dirty="0">
                <a:solidFill>
                  <a:schemeClr val="tx1"/>
                </a:solidFill>
              </a:rPr>
              <a:t>The RTC was given authority via enabling legislation in 1983 to establish a public transportation system, but it wasn’t until 1990 that a local ballot measure was passed to create a funding source specifically for transit.  </a:t>
            </a:r>
          </a:p>
          <a:p>
            <a:pPr marL="0" lvl="0" indent="0">
              <a:spcAft>
                <a:spcPts val="3000"/>
              </a:spcAft>
              <a:buFont typeface="Arial" panose="020B0604020202020204" pitchFamily="34" charset="0"/>
              <a:buNone/>
            </a:pPr>
            <a:endParaRPr lang="en-US" sz="1200" b="0" dirty="0">
              <a:solidFill>
                <a:schemeClr val="tx1"/>
              </a:solidFill>
            </a:endParaRPr>
          </a:p>
          <a:p>
            <a:pPr marL="0" lvl="0" indent="0">
              <a:spcAft>
                <a:spcPts val="3000"/>
              </a:spcAft>
              <a:buFont typeface="Arial" panose="020B0604020202020204" pitchFamily="34" charset="0"/>
              <a:buNone/>
            </a:pPr>
            <a:r>
              <a:rPr lang="en-US" sz="1200" b="0" dirty="0">
                <a:solidFill>
                  <a:schemeClr val="tx1"/>
                </a:solidFill>
              </a:rPr>
              <a:t>In December 1992, the RTC launched the Citizens Area Transit or CAT bus system (with these amazing colors no less).</a:t>
            </a:r>
          </a:p>
          <a:p>
            <a:pPr marL="0" lvl="0" indent="0">
              <a:spcAft>
                <a:spcPts val="3000"/>
              </a:spcAft>
              <a:buFont typeface="Arial" panose="020B0604020202020204" pitchFamily="34" charset="0"/>
              <a:buNone/>
            </a:pPr>
            <a:endParaRPr lang="en-US" sz="1200" b="0" dirty="0">
              <a:solidFill>
                <a:schemeClr val="tx1"/>
              </a:solidFill>
            </a:endParaRPr>
          </a:p>
          <a:p>
            <a:pPr marL="0" lvl="0" indent="0">
              <a:spcAft>
                <a:spcPts val="3000"/>
              </a:spcAft>
              <a:buFont typeface="Arial" panose="020B0604020202020204" pitchFamily="34" charset="0"/>
              <a:buNone/>
            </a:pPr>
            <a:r>
              <a:rPr lang="en-US" sz="1200" b="0" dirty="0">
                <a:solidFill>
                  <a:schemeClr val="tx1"/>
                </a:solidFill>
              </a:rPr>
              <a:t>As the community continued to experience rapid growth, local leaders recognized the need to increase transit funding to expand and enhance the bus service.</a:t>
            </a:r>
          </a:p>
          <a:p>
            <a:pPr marL="171450" lvl="0" indent="-171450">
              <a:spcAft>
                <a:spcPts val="3000"/>
              </a:spcAft>
              <a:buFont typeface="Arial" panose="020B0604020202020204" pitchFamily="34" charset="0"/>
              <a:buChar char="•"/>
            </a:pPr>
            <a:endParaRPr lang="en-US" sz="1200" b="0" dirty="0">
              <a:solidFill>
                <a:schemeClr val="tx1"/>
              </a:solidFill>
            </a:endParaRPr>
          </a:p>
          <a:p>
            <a:pPr marL="171450" lvl="0" indent="-171450">
              <a:spcAft>
                <a:spcPts val="3000"/>
              </a:spcAft>
              <a:buFont typeface="Arial" panose="020B0604020202020204" pitchFamily="34" charset="0"/>
              <a:buChar char="•"/>
            </a:pPr>
            <a:r>
              <a:rPr lang="en-US" sz="1200" b="0" dirty="0">
                <a:solidFill>
                  <a:schemeClr val="tx1"/>
                </a:solidFill>
              </a:rPr>
              <a:t>1983 enabling legislation</a:t>
            </a:r>
          </a:p>
          <a:p>
            <a:pPr marL="171450" lvl="0" indent="-171450">
              <a:spcAft>
                <a:spcPts val="3000"/>
              </a:spcAft>
              <a:buFont typeface="Arial" panose="020B0604020202020204" pitchFamily="34" charset="0"/>
              <a:buChar char="•"/>
            </a:pPr>
            <a:r>
              <a:rPr lang="en-US" sz="1200" b="0" dirty="0">
                <a:solidFill>
                  <a:schemeClr val="tx1"/>
                </a:solidFill>
              </a:rPr>
              <a:t>1990 ballot measure – 0.25% sales tax (transit only)</a:t>
            </a:r>
          </a:p>
          <a:p>
            <a:pPr marL="171450" lvl="0" indent="-171450">
              <a:spcAft>
                <a:spcPts val="3000"/>
              </a:spcAft>
              <a:buFont typeface="Arial" panose="020B0604020202020204" pitchFamily="34" charset="0"/>
              <a:buChar char="•"/>
            </a:pPr>
            <a:r>
              <a:rPr lang="en-US" sz="1200" b="0" dirty="0">
                <a:solidFill>
                  <a:schemeClr val="tx1"/>
                </a:solidFill>
              </a:rPr>
              <a:t>1992 RTC launches new public transit system</a:t>
            </a:r>
          </a:p>
          <a:p>
            <a:pPr marL="171450" lvl="0" indent="-171450">
              <a:spcAft>
                <a:spcPts val="3000"/>
              </a:spcAft>
              <a:buFont typeface="Arial" panose="020B0604020202020204" pitchFamily="34" charset="0"/>
              <a:buChar char="•"/>
            </a:pPr>
            <a:r>
              <a:rPr lang="en-US" sz="1200" b="0" dirty="0">
                <a:solidFill>
                  <a:schemeClr val="tx1"/>
                </a:solidFill>
              </a:rPr>
              <a:t>2002 ballot measure – 0.25% sales tax (roadway &amp; transit)</a:t>
            </a:r>
          </a:p>
        </p:txBody>
      </p:sp>
    </p:spTree>
    <p:extLst>
      <p:ext uri="{BB962C8B-B14F-4D97-AF65-F5344CB8AC3E}">
        <p14:creationId xmlns:p14="http://schemas.microsoft.com/office/powerpoint/2010/main" val="118765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endParaRPr lang="en-US" dirty="0"/>
          </a:p>
        </p:txBody>
      </p:sp>
      <p:sp>
        <p:nvSpPr>
          <p:cNvPr id="6" name="Rectangle 5"/>
          <p:cNvSpPr/>
          <p:nvPr userDrawn="1"/>
        </p:nvSpPr>
        <p:spPr>
          <a:xfrm>
            <a:off x="0" y="0"/>
            <a:ext cx="12192000" cy="205537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2610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42327000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8925968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667360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0926216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42286477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222706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8596485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2511163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11" indent="0" algn="ctr">
              <a:buNone/>
              <a:defRPr>
                <a:solidFill>
                  <a:schemeClr val="tx1">
                    <a:tint val="75000"/>
                  </a:schemeClr>
                </a:solidFill>
              </a:defRPr>
            </a:lvl2pPr>
            <a:lvl3pPr marL="1218840" indent="0" algn="ctr">
              <a:buNone/>
              <a:defRPr>
                <a:solidFill>
                  <a:schemeClr val="tx1">
                    <a:tint val="75000"/>
                  </a:schemeClr>
                </a:solidFill>
              </a:defRPr>
            </a:lvl3pPr>
            <a:lvl4pPr marL="1828256" indent="0" algn="ctr">
              <a:buNone/>
              <a:defRPr>
                <a:solidFill>
                  <a:schemeClr val="tx1">
                    <a:tint val="75000"/>
                  </a:schemeClr>
                </a:solidFill>
              </a:defRPr>
            </a:lvl4pPr>
            <a:lvl5pPr marL="2437678" indent="0" algn="ctr">
              <a:buNone/>
              <a:defRPr>
                <a:solidFill>
                  <a:schemeClr val="tx1">
                    <a:tint val="75000"/>
                  </a:schemeClr>
                </a:solidFill>
              </a:defRPr>
            </a:lvl5pPr>
            <a:lvl6pPr marL="3047088" indent="0" algn="ctr">
              <a:buNone/>
              <a:defRPr>
                <a:solidFill>
                  <a:schemeClr val="tx1">
                    <a:tint val="75000"/>
                  </a:schemeClr>
                </a:solidFill>
              </a:defRPr>
            </a:lvl6pPr>
            <a:lvl7pPr marL="3656499"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54602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81513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411" indent="0">
              <a:buNone/>
              <a:defRPr sz="2400">
                <a:solidFill>
                  <a:schemeClr val="tx1">
                    <a:tint val="75000"/>
                  </a:schemeClr>
                </a:solidFill>
              </a:defRPr>
            </a:lvl2pPr>
            <a:lvl3pPr marL="1218840" indent="0">
              <a:buNone/>
              <a:defRPr sz="2133">
                <a:solidFill>
                  <a:schemeClr val="tx1">
                    <a:tint val="75000"/>
                  </a:schemeClr>
                </a:solidFill>
              </a:defRPr>
            </a:lvl3pPr>
            <a:lvl4pPr marL="1828256" indent="0">
              <a:buNone/>
              <a:defRPr sz="1867">
                <a:solidFill>
                  <a:schemeClr val="tx1">
                    <a:tint val="75000"/>
                  </a:schemeClr>
                </a:solidFill>
              </a:defRPr>
            </a:lvl4pPr>
            <a:lvl5pPr marL="2437678" indent="0">
              <a:buNone/>
              <a:defRPr sz="1867">
                <a:solidFill>
                  <a:schemeClr val="tx1">
                    <a:tint val="75000"/>
                  </a:schemeClr>
                </a:solidFill>
              </a:defRPr>
            </a:lvl5pPr>
            <a:lvl6pPr marL="3047088" indent="0">
              <a:buNone/>
              <a:defRPr sz="1867">
                <a:solidFill>
                  <a:schemeClr val="tx1">
                    <a:tint val="75000"/>
                  </a:schemeClr>
                </a:solidFill>
              </a:defRPr>
            </a:lvl6pPr>
            <a:lvl7pPr marL="3656499" indent="0">
              <a:buNone/>
              <a:defRPr sz="1867">
                <a:solidFill>
                  <a:schemeClr val="tx1">
                    <a:tint val="75000"/>
                  </a:schemeClr>
                </a:solidFill>
              </a:defRPr>
            </a:lvl7pPr>
            <a:lvl8pPr marL="4265920" indent="0">
              <a:buNone/>
              <a:defRPr sz="1867">
                <a:solidFill>
                  <a:schemeClr val="tx1">
                    <a:tint val="75000"/>
                  </a:schemeClr>
                </a:solidFill>
              </a:defRPr>
            </a:lvl8pPr>
            <a:lvl9pPr marL="487533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595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7679961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63669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7717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434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5152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7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3331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411" indent="0">
              <a:buNone/>
              <a:defRPr sz="3733"/>
            </a:lvl2pPr>
            <a:lvl3pPr marL="1218840" indent="0">
              <a:buNone/>
              <a:defRPr sz="3200"/>
            </a:lvl3pPr>
            <a:lvl4pPr marL="1828256" indent="0">
              <a:buNone/>
              <a:defRPr sz="2667"/>
            </a:lvl4pPr>
            <a:lvl5pPr marL="2437678" indent="0">
              <a:buNone/>
              <a:defRPr sz="2667"/>
            </a:lvl5pPr>
            <a:lvl6pPr marL="3047088" indent="0">
              <a:buNone/>
              <a:defRPr sz="2667"/>
            </a:lvl6pPr>
            <a:lvl7pPr marL="3656499" indent="0">
              <a:buNone/>
              <a:defRPr sz="2667"/>
            </a:lvl7pPr>
            <a:lvl8pPr marL="4265920" indent="0">
              <a:buNone/>
              <a:defRPr sz="2667"/>
            </a:lvl8pPr>
            <a:lvl9pPr marL="4875337" indent="0">
              <a:buNone/>
              <a:defRPr sz="2667"/>
            </a:lvl9pPr>
          </a:lstStyle>
          <a:p>
            <a:endParaRPr lang="en-US" dirty="0"/>
          </a:p>
        </p:txBody>
      </p:sp>
      <p:sp>
        <p:nvSpPr>
          <p:cNvPr id="4" name="Text Placeholder 3"/>
          <p:cNvSpPr>
            <a:spLocks noGrp="1"/>
          </p:cNvSpPr>
          <p:nvPr>
            <p:ph type="body" sz="half" idx="2"/>
          </p:nvPr>
        </p:nvSpPr>
        <p:spPr>
          <a:xfrm>
            <a:off x="2389717" y="5367361"/>
            <a:ext cx="7315200" cy="8048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10106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00071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78636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uper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3867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and Content">
    <p:bg>
      <p:bgPr>
        <a:gradFill>
          <a:gsLst>
            <a:gs pos="0">
              <a:schemeClr val="accent5">
                <a:lumMod val="60000"/>
              </a:schemeClr>
            </a:gs>
            <a:gs pos="48000">
              <a:schemeClr val="accent5">
                <a:lumMod val="97000"/>
                <a:lumOff val="3000"/>
              </a:schemeClr>
            </a:gs>
            <a:gs pos="100000">
              <a:schemeClr val="accent5">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587" y="-23024"/>
            <a:ext cx="1490359" cy="6904047"/>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fld id="{1DDAD0E1-677B-7043-85D8-7F0161519491}" type="slidenum">
              <a:rPr lang="uk-UA" sz="1600" b="1" kern="0" smtClean="0"/>
              <a:pPr defTabSz="912519" hangingPunct="0"/>
              <a:t>‹#›</a:t>
            </a:fld>
            <a:endParaRPr sz="1600" b="1" kern="0" dirty="0"/>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r>
              <a:rPr sz="1067" kern="0" dirty="0">
                <a:solidFill>
                  <a:srgbClr val="5B9BD5">
                    <a:lumMod val="20000"/>
                    <a:lumOff val="80000"/>
                  </a:srgbClr>
                </a:solidFill>
              </a:rPr>
              <a:t>2015</a:t>
            </a:r>
          </a:p>
        </p:txBody>
      </p:sp>
      <p:pic>
        <p:nvPicPr>
          <p:cNvPr id="8" name="Picture 7" descr="pasted-image.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0327"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519" hangingPunct="0"/>
            <a:endParaRPr lang="en-US" sz="1867" kern="0" dirty="0">
              <a:solidFill>
                <a:srgbClr val="000000"/>
              </a:solidFill>
              <a:sym typeface="Calibri"/>
            </a:endParaRPr>
          </a:p>
        </p:txBody>
      </p:sp>
    </p:spTree>
    <p:extLst>
      <p:ext uri="{BB962C8B-B14F-4D97-AF65-F5344CB8AC3E}">
        <p14:creationId xmlns:p14="http://schemas.microsoft.com/office/powerpoint/2010/main" val="14671904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5058324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688" y="11575"/>
            <a:ext cx="12203216" cy="6852212"/>
          </a:xfrm>
          <a:prstGeom prst="rect">
            <a:avLst/>
          </a:prstGeom>
          <a:noFill/>
          <a:ln>
            <a:noFill/>
          </a:ln>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587" y="-23024"/>
            <a:ext cx="1490359" cy="6904047"/>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fld id="{1DDAD0E1-677B-7043-85D8-7F0161519491}" type="slidenum">
              <a:rPr lang="uk-UA" sz="1600" b="1" kern="0" smtClean="0"/>
              <a:pPr defTabSz="912519" hangingPunct="0"/>
              <a:t>‹#›</a:t>
            </a:fld>
            <a:endParaRPr sz="1600" b="1" kern="0" dirty="0"/>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r>
              <a:rPr sz="1067" kern="0" dirty="0">
                <a:solidFill>
                  <a:srgbClr val="5B9BD5">
                    <a:lumMod val="20000"/>
                    <a:lumOff val="80000"/>
                  </a:srgbClr>
                </a:solidFill>
              </a:rPr>
              <a:t>2015</a:t>
            </a:r>
          </a:p>
        </p:txBody>
      </p:sp>
      <p:pic>
        <p:nvPicPr>
          <p:cNvPr id="8" name="Picture 7" descr="pasted-image.pdf"/>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70327"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519" hangingPunct="0"/>
            <a:endParaRPr lang="en-US" sz="1867" kern="0" dirty="0">
              <a:solidFill>
                <a:srgbClr val="000000"/>
              </a:solidFill>
              <a:sym typeface="Calibri"/>
            </a:endParaRPr>
          </a:p>
        </p:txBody>
      </p:sp>
    </p:spTree>
    <p:extLst>
      <p:ext uri="{BB962C8B-B14F-4D97-AF65-F5344CB8AC3E}">
        <p14:creationId xmlns:p14="http://schemas.microsoft.com/office/powerpoint/2010/main" val="262687588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448587" y="-23024"/>
            <a:ext cx="1490359" cy="6904047"/>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fld id="{1DDAD0E1-677B-7043-85D8-7F0161519491}" type="slidenum">
              <a:rPr lang="uk-UA" sz="1600" b="1" kern="0" smtClean="0">
                <a:solidFill>
                  <a:srgbClr val="4472C4"/>
                </a:solidFill>
              </a:rPr>
              <a:pPr defTabSz="912519" hangingPunct="0"/>
              <a:t>‹#›</a:t>
            </a:fld>
            <a:endParaRPr sz="1600" b="1" kern="0" dirty="0">
              <a:solidFill>
                <a:srgbClr val="4472C4"/>
              </a:solidFill>
            </a:endParaRPr>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r>
              <a:rPr sz="1067" kern="0" dirty="0">
                <a:solidFill>
                  <a:srgbClr val="4472C4">
                    <a:lumMod val="75000"/>
                  </a:srgbClr>
                </a:solidFill>
              </a:rPr>
              <a:t>2015</a:t>
            </a:r>
          </a:p>
        </p:txBody>
      </p:sp>
      <p:pic>
        <p:nvPicPr>
          <p:cNvPr id="8" name="Picture 7" descr="pasted-image.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0327"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519" hangingPunct="0"/>
            <a:endParaRPr lang="en-US" sz="1867" kern="0" dirty="0">
              <a:solidFill>
                <a:srgbClr val="000000"/>
              </a:solidFill>
              <a:sym typeface="Calibri"/>
            </a:endParaRPr>
          </a:p>
        </p:txBody>
      </p:sp>
    </p:spTree>
    <p:extLst>
      <p:ext uri="{BB962C8B-B14F-4D97-AF65-F5344CB8AC3E}">
        <p14:creationId xmlns:p14="http://schemas.microsoft.com/office/powerpoint/2010/main" val="3020473710"/>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a:gsLst>
            <a:gs pos="0">
              <a:schemeClr val="accent5">
                <a:lumMod val="60000"/>
              </a:schemeClr>
            </a:gs>
            <a:gs pos="48000">
              <a:schemeClr val="accent5">
                <a:lumMod val="97000"/>
                <a:lumOff val="3000"/>
              </a:schemeClr>
            </a:gs>
            <a:gs pos="100000">
              <a:schemeClr val="accent5">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sp>
        <p:nvSpPr>
          <p:cNvPr id="9" name="Shape 165"/>
          <p:cNvSpPr/>
          <p:nvPr userDrawn="1"/>
        </p:nvSpPr>
        <p:spPr>
          <a:xfrm>
            <a:off x="938832" y="98401"/>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r>
              <a:rPr sz="1067" kern="0" dirty="0">
                <a:solidFill>
                  <a:srgbClr val="5B9BD5">
                    <a:lumMod val="20000"/>
                    <a:lumOff val="80000"/>
                  </a:srgbClr>
                </a:solidFill>
              </a:rPr>
              <a:t>2015</a:t>
            </a:r>
          </a:p>
        </p:txBody>
      </p:sp>
      <p:pic>
        <p:nvPicPr>
          <p:cNvPr id="10" name="Picture 9" descr="pasted-ima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0327" y="72"/>
            <a:ext cx="768599" cy="991087"/>
          </a:xfrm>
          <a:prstGeom prst="rect">
            <a:avLst/>
          </a:prstGeom>
        </p:spPr>
      </p:pic>
      <p:sp>
        <p:nvSpPr>
          <p:cNvPr id="11" name="Oval 10"/>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519" hangingPunct="0"/>
            <a:endParaRPr lang="en-US" sz="1867" kern="0" dirty="0">
              <a:solidFill>
                <a:srgbClr val="000000"/>
              </a:solidFill>
              <a:sym typeface="Calibri"/>
            </a:endParaRPr>
          </a:p>
        </p:txBody>
      </p:sp>
      <p:sp>
        <p:nvSpPr>
          <p:cNvPr id="12" name="Shape 167"/>
          <p:cNvSpPr/>
          <p:nvPr userDrawn="1"/>
        </p:nvSpPr>
        <p:spPr>
          <a:xfrm>
            <a:off x="938832" y="483717"/>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fld id="{1DDAD0E1-677B-7043-85D8-7F0161519491}" type="slidenum">
              <a:rPr lang="uk-UA" sz="1600" b="1" kern="0" smtClean="0"/>
              <a:pPr defTabSz="912519" hangingPunct="0"/>
              <a:t>‹#›</a:t>
            </a:fld>
            <a:endParaRPr sz="1600" b="1" kern="0" dirty="0"/>
          </a:p>
        </p:txBody>
      </p:sp>
    </p:spTree>
    <p:extLst>
      <p:ext uri="{BB962C8B-B14F-4D97-AF65-F5344CB8AC3E}">
        <p14:creationId xmlns:p14="http://schemas.microsoft.com/office/powerpoint/2010/main" val="3133067090"/>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mt="27000"/>
            <a:extLst>
              <a:ext uri="{28A0092B-C50C-407E-A947-70E740481C1C}">
                <a14:useLocalDpi xmlns:a14="http://schemas.microsoft.com/office/drawing/2010/main"/>
              </a:ext>
            </a:extLst>
          </a:blip>
          <a:srcRect/>
          <a:stretch/>
        </p:blipFill>
        <p:spPr>
          <a:xfrm>
            <a:off x="-10688" y="11575"/>
            <a:ext cx="12203216" cy="6852212"/>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fld id="{1DDAD0E1-677B-7043-85D8-7F0161519491}" type="slidenum">
              <a:rPr lang="uk-UA" sz="1600" b="1" kern="0" smtClean="0"/>
              <a:pPr defTabSz="912519" hangingPunct="0"/>
              <a:t>‹#›</a:t>
            </a:fld>
            <a:endParaRPr sz="1600" b="1" kern="0" dirty="0"/>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519" hangingPunct="0"/>
            <a:r>
              <a:rPr sz="1067" kern="0" dirty="0">
                <a:solidFill>
                  <a:srgbClr val="5B9BD5">
                    <a:lumMod val="20000"/>
                    <a:lumOff val="80000"/>
                  </a:srgbClr>
                </a:solidFill>
              </a:rPr>
              <a:t>2015</a:t>
            </a:r>
          </a:p>
        </p:txBody>
      </p:sp>
      <p:pic>
        <p:nvPicPr>
          <p:cNvPr id="8" name="Picture 7" descr="pasted-image.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0327"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519" hangingPunct="0"/>
            <a:endParaRPr lang="en-US" sz="1867" kern="0" dirty="0">
              <a:solidFill>
                <a:srgbClr val="000000"/>
              </a:solidFill>
              <a:sym typeface="Calibri"/>
            </a:endParaRPr>
          </a:p>
        </p:txBody>
      </p:sp>
    </p:spTree>
    <p:extLst>
      <p:ext uri="{BB962C8B-B14F-4D97-AF65-F5344CB8AC3E}">
        <p14:creationId xmlns:p14="http://schemas.microsoft.com/office/powerpoint/2010/main" val="334473463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49" y="1709834"/>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49" y="4589463"/>
            <a:ext cx="10515600" cy="1500188"/>
          </a:xfrm>
          <a:prstGeom prst="rect">
            <a:avLst/>
          </a:prstGeom>
        </p:spPr>
        <p:txBody>
          <a:bodyPr/>
          <a:lstStyle>
            <a:lvl1pPr marL="0" indent="0">
              <a:buSzTx/>
              <a:buFontTx/>
              <a:buNone/>
              <a:defRPr sz="2400">
                <a:solidFill>
                  <a:srgbClr val="888888"/>
                </a:solidFill>
              </a:defRPr>
            </a:lvl1pPr>
            <a:lvl2pPr marL="0" indent="456207">
              <a:buSzTx/>
              <a:buFontTx/>
              <a:buNone/>
              <a:defRPr sz="2400">
                <a:solidFill>
                  <a:srgbClr val="888888"/>
                </a:solidFill>
              </a:defRPr>
            </a:lvl2pPr>
            <a:lvl3pPr marL="0" indent="912519">
              <a:buSzTx/>
              <a:buFontTx/>
              <a:buNone/>
              <a:defRPr sz="2400">
                <a:solidFill>
                  <a:srgbClr val="888888"/>
                </a:solidFill>
              </a:defRPr>
            </a:lvl3pPr>
            <a:lvl4pPr marL="0" indent="1368778">
              <a:buSzTx/>
              <a:buFontTx/>
              <a:buNone/>
              <a:defRPr sz="2400">
                <a:solidFill>
                  <a:srgbClr val="888888"/>
                </a:solidFill>
              </a:defRPr>
            </a:lvl4pPr>
            <a:lvl5pPr marL="0" indent="1825037">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7461451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38200" y="1825625"/>
            <a:ext cx="5181600" cy="43513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2155781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99" y="365125"/>
            <a:ext cx="10515601" cy="1325563"/>
          </a:xfrm>
          <a:prstGeom prst="rect">
            <a:avLst/>
          </a:prstGeom>
        </p:spPr>
        <p:txBody>
          <a:bodyPr/>
          <a:lstStyle/>
          <a:p>
            <a:r>
              <a:t>Title Text</a:t>
            </a:r>
          </a:p>
        </p:txBody>
      </p:sp>
      <p:sp>
        <p:nvSpPr>
          <p:cNvPr id="48" name="Shape 48"/>
          <p:cNvSpPr>
            <a:spLocks noGrp="1"/>
          </p:cNvSpPr>
          <p:nvPr>
            <p:ph type="body" sz="quarter" idx="1"/>
          </p:nvPr>
        </p:nvSpPr>
        <p:spPr>
          <a:xfrm>
            <a:off x="839788" y="1681171"/>
            <a:ext cx="5157789" cy="823913"/>
          </a:xfrm>
          <a:prstGeom prst="rect">
            <a:avLst/>
          </a:prstGeom>
        </p:spPr>
        <p:txBody>
          <a:bodyPr anchor="b"/>
          <a:lstStyle>
            <a:lvl1pPr marL="0" indent="0">
              <a:buSzTx/>
              <a:buFontTx/>
              <a:buNone/>
              <a:defRPr sz="2400" b="1"/>
            </a:lvl1pPr>
            <a:lvl2pPr marL="0" indent="456207">
              <a:buSzTx/>
              <a:buFontTx/>
              <a:buNone/>
              <a:defRPr sz="2400" b="1"/>
            </a:lvl2pPr>
            <a:lvl3pPr marL="0" indent="912519">
              <a:buSzTx/>
              <a:buFontTx/>
              <a:buNone/>
              <a:defRPr sz="2400" b="1"/>
            </a:lvl3pPr>
            <a:lvl4pPr marL="0" indent="1368778">
              <a:buSzTx/>
              <a:buFontTx/>
              <a:buNone/>
              <a:defRPr sz="2400" b="1"/>
            </a:lvl4pPr>
            <a:lvl5pPr marL="0" indent="1825037">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72203" y="1681171"/>
            <a:ext cx="5183188" cy="823913"/>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9979841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0453080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81328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879" y="457200"/>
            <a:ext cx="3932239" cy="1600200"/>
          </a:xfrm>
          <a:prstGeom prst="rect">
            <a:avLst/>
          </a:prstGeom>
        </p:spPr>
        <p:txBody>
          <a:bodyPr anchor="b"/>
          <a:lstStyle>
            <a:lvl1pPr>
              <a:defRPr sz="3200"/>
            </a:lvl1pPr>
          </a:lstStyle>
          <a:p>
            <a:r>
              <a:t>Title Text</a:t>
            </a:r>
          </a:p>
        </p:txBody>
      </p:sp>
      <p:sp>
        <p:nvSpPr>
          <p:cNvPr id="73" name="Shape 73"/>
          <p:cNvSpPr>
            <a:spLocks noGrp="1"/>
          </p:cNvSpPr>
          <p:nvPr>
            <p:ph type="body" sz="half" idx="1"/>
          </p:nvPr>
        </p:nvSpPr>
        <p:spPr>
          <a:xfrm>
            <a:off x="5183187" y="987518"/>
            <a:ext cx="6172201" cy="4873625"/>
          </a:xfrm>
          <a:prstGeom prst="rect">
            <a:avLst/>
          </a:prstGeom>
        </p:spPr>
        <p:txBody>
          <a:bodyPr/>
          <a:lstStyle>
            <a:lvl1pPr>
              <a:defRPr sz="3200"/>
            </a:lvl1pPr>
            <a:lvl2pPr marL="716963" indent="-260704">
              <a:defRPr sz="3200"/>
            </a:lvl2pPr>
            <a:lvl3pPr marL="1216710" indent="-304136">
              <a:defRPr sz="3200"/>
            </a:lvl3pPr>
            <a:lvl4pPr marL="1733711" indent="-365094">
              <a:defRPr sz="3200"/>
            </a:lvl4pPr>
            <a:lvl5pPr marL="2190023" indent="-365094">
              <a:defRPr sz="32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39879" y="2057403"/>
            <a:ext cx="3932239" cy="3811588"/>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790145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3673845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879" y="457200"/>
            <a:ext cx="3932239" cy="1600200"/>
          </a:xfrm>
          <a:prstGeom prst="rect">
            <a:avLst/>
          </a:prstGeom>
        </p:spPr>
        <p:txBody>
          <a:bodyPr anchor="b"/>
          <a:lstStyle>
            <a:lvl1pPr>
              <a:defRPr sz="3200"/>
            </a:lvl1pPr>
          </a:lstStyle>
          <a:p>
            <a:r>
              <a:t>Title Text</a:t>
            </a:r>
          </a:p>
        </p:txBody>
      </p:sp>
      <p:sp>
        <p:nvSpPr>
          <p:cNvPr id="83" name="Shape 83"/>
          <p:cNvSpPr>
            <a:spLocks noGrp="1"/>
          </p:cNvSpPr>
          <p:nvPr>
            <p:ph type="pic" sz="half" idx="13"/>
          </p:nvPr>
        </p:nvSpPr>
        <p:spPr>
          <a:xfrm>
            <a:off x="5183187" y="987518"/>
            <a:ext cx="6172201" cy="4873625"/>
          </a:xfrm>
          <a:prstGeom prst="rect">
            <a:avLst/>
          </a:prstGeom>
        </p:spPr>
        <p:txBody>
          <a:bodyPr lIns="68456" rIns="68456">
            <a:noAutofit/>
          </a:bodyPr>
          <a:lstStyle/>
          <a:p>
            <a:endParaRPr dirty="0"/>
          </a:p>
        </p:txBody>
      </p:sp>
      <p:sp>
        <p:nvSpPr>
          <p:cNvPr id="84" name="Shape 84"/>
          <p:cNvSpPr>
            <a:spLocks noGrp="1"/>
          </p:cNvSpPr>
          <p:nvPr>
            <p:ph type="body" sz="quarter" idx="1"/>
          </p:nvPr>
        </p:nvSpPr>
        <p:spPr>
          <a:xfrm>
            <a:off x="839879" y="2057403"/>
            <a:ext cx="3932239" cy="3811588"/>
          </a:xfrm>
          <a:prstGeom prst="rect">
            <a:avLst/>
          </a:prstGeom>
        </p:spPr>
        <p:txBody>
          <a:bodyPr/>
          <a:lstStyle>
            <a:lvl1pPr marL="0" indent="0">
              <a:buSzTx/>
              <a:buFontTx/>
              <a:buNone/>
              <a:defRPr sz="1600"/>
            </a:lvl1pPr>
            <a:lvl2pPr marL="0" indent="456207">
              <a:buSzTx/>
              <a:buFontTx/>
              <a:buNone/>
              <a:defRPr sz="1600"/>
            </a:lvl2pPr>
            <a:lvl3pPr marL="0" indent="912519">
              <a:buSzTx/>
              <a:buFontTx/>
              <a:buNone/>
              <a:defRPr sz="1600"/>
            </a:lvl3pPr>
            <a:lvl4pPr marL="0" indent="1368778">
              <a:buSzTx/>
              <a:buFontTx/>
              <a:buNone/>
              <a:defRPr sz="1600"/>
            </a:lvl4pPr>
            <a:lvl5pPr marL="0" indent="1825037">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4685514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78284594"/>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2" y="365215"/>
            <a:ext cx="2628900" cy="5811839"/>
          </a:xfrm>
          <a:prstGeom prst="rect">
            <a:avLst/>
          </a:prstGeom>
        </p:spPr>
        <p:txBody>
          <a:bodyPr/>
          <a:lstStyle/>
          <a:p>
            <a:r>
              <a:t>Title Text</a:t>
            </a:r>
          </a:p>
        </p:txBody>
      </p:sp>
      <p:sp>
        <p:nvSpPr>
          <p:cNvPr id="102" name="Shape 102"/>
          <p:cNvSpPr>
            <a:spLocks noGrp="1"/>
          </p:cNvSpPr>
          <p:nvPr>
            <p:ph type="body" idx="1"/>
          </p:nvPr>
        </p:nvSpPr>
        <p:spPr>
          <a:xfrm>
            <a:off x="838203" y="365215"/>
            <a:ext cx="7734300" cy="58118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5483093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endParaRPr lang="en-US" dirty="0"/>
          </a:p>
        </p:txBody>
      </p:sp>
    </p:spTree>
    <p:extLst>
      <p:ext uri="{BB962C8B-B14F-4D97-AF65-F5344CB8AC3E}">
        <p14:creationId xmlns:p14="http://schemas.microsoft.com/office/powerpoint/2010/main" val="34733158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5086102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313228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0605017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6926290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4388783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957791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15279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803278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4479091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42521730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753689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41235908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467" indent="0" algn="ctr">
              <a:buNone/>
              <a:defRPr>
                <a:solidFill>
                  <a:schemeClr val="tx1">
                    <a:tint val="75000"/>
                  </a:schemeClr>
                </a:solidFill>
              </a:defRPr>
            </a:lvl2pPr>
            <a:lvl3pPr marL="1217070" indent="0" algn="ctr">
              <a:buNone/>
              <a:defRPr>
                <a:solidFill>
                  <a:schemeClr val="tx1">
                    <a:tint val="75000"/>
                  </a:schemeClr>
                </a:solidFill>
              </a:defRPr>
            </a:lvl3pPr>
            <a:lvl4pPr marL="1825581" indent="0" algn="ctr">
              <a:buNone/>
              <a:defRPr>
                <a:solidFill>
                  <a:schemeClr val="tx1">
                    <a:tint val="75000"/>
                  </a:schemeClr>
                </a:solidFill>
              </a:defRPr>
            </a:lvl4pPr>
            <a:lvl5pPr marL="2434138" indent="0" algn="ctr">
              <a:buNone/>
              <a:defRPr>
                <a:solidFill>
                  <a:schemeClr val="tx1">
                    <a:tint val="75000"/>
                  </a:schemeClr>
                </a:solidFill>
              </a:defRPr>
            </a:lvl5pPr>
            <a:lvl6pPr marL="3042604" indent="0" algn="ctr">
              <a:buNone/>
              <a:defRPr>
                <a:solidFill>
                  <a:schemeClr val="tx1">
                    <a:tint val="75000"/>
                  </a:schemeClr>
                </a:solidFill>
              </a:defRPr>
            </a:lvl6pPr>
            <a:lvl7pPr marL="3651071" indent="0" algn="ctr">
              <a:buNone/>
              <a:defRPr>
                <a:solidFill>
                  <a:schemeClr val="tx1">
                    <a:tint val="75000"/>
                  </a:schemeClr>
                </a:solidFill>
              </a:defRPr>
            </a:lvl7pPr>
            <a:lvl8pPr marL="4259628" indent="0" algn="ctr">
              <a:buNone/>
              <a:defRPr>
                <a:solidFill>
                  <a:schemeClr val="tx1">
                    <a:tint val="75000"/>
                  </a:schemeClr>
                </a:solidFill>
              </a:defRPr>
            </a:lvl8pPr>
            <a:lvl9pPr marL="48681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93778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41989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467" indent="0">
              <a:buNone/>
              <a:defRPr sz="2400">
                <a:solidFill>
                  <a:schemeClr val="tx1">
                    <a:tint val="75000"/>
                  </a:schemeClr>
                </a:solidFill>
              </a:defRPr>
            </a:lvl2pPr>
            <a:lvl3pPr marL="1217070" indent="0">
              <a:buNone/>
              <a:defRPr sz="2133">
                <a:solidFill>
                  <a:schemeClr val="tx1">
                    <a:tint val="75000"/>
                  </a:schemeClr>
                </a:solidFill>
              </a:defRPr>
            </a:lvl3pPr>
            <a:lvl4pPr marL="1825581" indent="0">
              <a:buNone/>
              <a:defRPr sz="1867">
                <a:solidFill>
                  <a:schemeClr val="tx1">
                    <a:tint val="75000"/>
                  </a:schemeClr>
                </a:solidFill>
              </a:defRPr>
            </a:lvl4pPr>
            <a:lvl5pPr marL="2434138" indent="0">
              <a:buNone/>
              <a:defRPr sz="1867">
                <a:solidFill>
                  <a:schemeClr val="tx1">
                    <a:tint val="75000"/>
                  </a:schemeClr>
                </a:solidFill>
              </a:defRPr>
            </a:lvl5pPr>
            <a:lvl6pPr marL="3042604" indent="0">
              <a:buNone/>
              <a:defRPr sz="1867">
                <a:solidFill>
                  <a:schemeClr val="tx1">
                    <a:tint val="75000"/>
                  </a:schemeClr>
                </a:solidFill>
              </a:defRPr>
            </a:lvl6pPr>
            <a:lvl7pPr marL="3651071" indent="0">
              <a:buNone/>
              <a:defRPr sz="1867">
                <a:solidFill>
                  <a:schemeClr val="tx1">
                    <a:tint val="75000"/>
                  </a:schemeClr>
                </a:solidFill>
              </a:defRPr>
            </a:lvl7pPr>
            <a:lvl8pPr marL="4259628" indent="0">
              <a:buNone/>
              <a:defRPr sz="1867">
                <a:solidFill>
                  <a:schemeClr val="tx1">
                    <a:tint val="75000"/>
                  </a:schemeClr>
                </a:solidFill>
              </a:defRPr>
            </a:lvl8pPr>
            <a:lvl9pPr marL="48681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93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19371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467" indent="0">
              <a:buNone/>
              <a:defRPr sz="2667" b="1"/>
            </a:lvl2pPr>
            <a:lvl3pPr marL="1217070" indent="0">
              <a:buNone/>
              <a:defRPr sz="2400" b="1"/>
            </a:lvl3pPr>
            <a:lvl4pPr marL="1825581" indent="0">
              <a:buNone/>
              <a:defRPr sz="2133" b="1"/>
            </a:lvl4pPr>
            <a:lvl5pPr marL="2434138" indent="0">
              <a:buNone/>
              <a:defRPr sz="2133" b="1"/>
            </a:lvl5pPr>
            <a:lvl6pPr marL="3042604" indent="0">
              <a:buNone/>
              <a:defRPr sz="2133" b="1"/>
            </a:lvl6pPr>
            <a:lvl7pPr marL="3651071" indent="0">
              <a:buNone/>
              <a:defRPr sz="2133" b="1"/>
            </a:lvl7pPr>
            <a:lvl8pPr marL="4259628" indent="0">
              <a:buNone/>
              <a:defRPr sz="2133" b="1"/>
            </a:lvl8pPr>
            <a:lvl9pPr marL="48681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2" y="1535113"/>
            <a:ext cx="5389033" cy="639763"/>
          </a:xfrm>
        </p:spPr>
        <p:txBody>
          <a:bodyPr anchor="b"/>
          <a:lstStyle>
            <a:lvl1pPr marL="0" indent="0">
              <a:buNone/>
              <a:defRPr sz="3200" b="1"/>
            </a:lvl1pPr>
            <a:lvl2pPr marL="608467" indent="0">
              <a:buNone/>
              <a:defRPr sz="2667" b="1"/>
            </a:lvl2pPr>
            <a:lvl3pPr marL="1217070" indent="0">
              <a:buNone/>
              <a:defRPr sz="2400" b="1"/>
            </a:lvl3pPr>
            <a:lvl4pPr marL="1825581" indent="0">
              <a:buNone/>
              <a:defRPr sz="2133" b="1"/>
            </a:lvl4pPr>
            <a:lvl5pPr marL="2434138" indent="0">
              <a:buNone/>
              <a:defRPr sz="2133" b="1"/>
            </a:lvl5pPr>
            <a:lvl6pPr marL="3042604" indent="0">
              <a:buNone/>
              <a:defRPr sz="2133" b="1"/>
            </a:lvl6pPr>
            <a:lvl7pPr marL="3651071" indent="0">
              <a:buNone/>
              <a:defRPr sz="2133" b="1"/>
            </a:lvl7pPr>
            <a:lvl8pPr marL="4259628" indent="0">
              <a:buNone/>
              <a:defRPr sz="2133" b="1"/>
            </a:lvl8pPr>
            <a:lvl9pPr marL="48681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46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589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41143464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4590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1253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145"/>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8467" indent="0">
              <a:buNone/>
              <a:defRPr sz="1600"/>
            </a:lvl2pPr>
            <a:lvl3pPr marL="1217070" indent="0">
              <a:buNone/>
              <a:defRPr sz="1333"/>
            </a:lvl3pPr>
            <a:lvl4pPr marL="1825581" indent="0">
              <a:buNone/>
              <a:defRPr sz="1200"/>
            </a:lvl4pPr>
            <a:lvl5pPr marL="2434138" indent="0">
              <a:buNone/>
              <a:defRPr sz="1200"/>
            </a:lvl5pPr>
            <a:lvl6pPr marL="3042604" indent="0">
              <a:buNone/>
              <a:defRPr sz="1200"/>
            </a:lvl6pPr>
            <a:lvl7pPr marL="3651071" indent="0">
              <a:buNone/>
              <a:defRPr sz="1200"/>
            </a:lvl7pPr>
            <a:lvl8pPr marL="4259628" indent="0">
              <a:buNone/>
              <a:defRPr sz="1200"/>
            </a:lvl8pPr>
            <a:lvl9pPr marL="48681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25935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467" indent="0">
              <a:buNone/>
              <a:defRPr sz="3733"/>
            </a:lvl2pPr>
            <a:lvl3pPr marL="1217070" indent="0">
              <a:buNone/>
              <a:defRPr sz="3200"/>
            </a:lvl3pPr>
            <a:lvl4pPr marL="1825581" indent="0">
              <a:buNone/>
              <a:defRPr sz="2667"/>
            </a:lvl4pPr>
            <a:lvl5pPr marL="2434138" indent="0">
              <a:buNone/>
              <a:defRPr sz="2667"/>
            </a:lvl5pPr>
            <a:lvl6pPr marL="3042604" indent="0">
              <a:buNone/>
              <a:defRPr sz="2667"/>
            </a:lvl6pPr>
            <a:lvl7pPr marL="3651071" indent="0">
              <a:buNone/>
              <a:defRPr sz="2667"/>
            </a:lvl7pPr>
            <a:lvl8pPr marL="4259628" indent="0">
              <a:buNone/>
              <a:defRPr sz="2667"/>
            </a:lvl8pPr>
            <a:lvl9pPr marL="4868166" indent="0">
              <a:buNone/>
              <a:defRPr sz="2667"/>
            </a:lvl9pPr>
          </a:lstStyle>
          <a:p>
            <a:endParaRPr lang="en-US" dirty="0"/>
          </a:p>
        </p:txBody>
      </p:sp>
      <p:sp>
        <p:nvSpPr>
          <p:cNvPr id="4" name="Text Placeholder 3"/>
          <p:cNvSpPr>
            <a:spLocks noGrp="1"/>
          </p:cNvSpPr>
          <p:nvPr>
            <p:ph type="body" sz="half" idx="2"/>
          </p:nvPr>
        </p:nvSpPr>
        <p:spPr>
          <a:xfrm>
            <a:off x="2389717" y="5367431"/>
            <a:ext cx="7315200" cy="804863"/>
          </a:xfrm>
        </p:spPr>
        <p:txBody>
          <a:bodyPr/>
          <a:lstStyle>
            <a:lvl1pPr marL="0" indent="0">
              <a:buNone/>
              <a:defRPr sz="1867"/>
            </a:lvl1pPr>
            <a:lvl2pPr marL="608467" indent="0">
              <a:buNone/>
              <a:defRPr sz="1600"/>
            </a:lvl2pPr>
            <a:lvl3pPr marL="1217070" indent="0">
              <a:buNone/>
              <a:defRPr sz="1333"/>
            </a:lvl3pPr>
            <a:lvl4pPr marL="1825581" indent="0">
              <a:buNone/>
              <a:defRPr sz="1200"/>
            </a:lvl4pPr>
            <a:lvl5pPr marL="2434138" indent="0">
              <a:buNone/>
              <a:defRPr sz="1200"/>
            </a:lvl5pPr>
            <a:lvl6pPr marL="3042604" indent="0">
              <a:buNone/>
              <a:defRPr sz="1200"/>
            </a:lvl6pPr>
            <a:lvl7pPr marL="3651071" indent="0">
              <a:buNone/>
              <a:defRPr sz="1200"/>
            </a:lvl7pPr>
            <a:lvl8pPr marL="4259628" indent="0">
              <a:buNone/>
              <a:defRPr sz="1200"/>
            </a:lvl8pPr>
            <a:lvl9pPr marL="48681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0712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1391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97557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C1609-72EE-47FA-A899-17B343B630A2}" type="slidenum">
              <a:rPr kumimoji="0" lang="en-US" sz="1200" b="0"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noProof="0" dirty="0">
                <a:ln>
                  <a:noFill/>
                </a:ln>
                <a:solidFill>
                  <a:prstClr val="white"/>
                </a:solidFill>
                <a:effectLst/>
                <a:uLnTx/>
                <a:uFillTx/>
                <a:latin typeface="Raleway Light" pitchFamily="2" charset="77"/>
              </a:rPr>
              <a:t>WE’RE GOING PLACES. </a:t>
            </a:r>
            <a:r>
              <a:rPr kumimoji="0" lang="en-US" sz="2000" b="1" u="none" strike="noStrike" kern="1200" cap="none" spc="0" normalizeH="0" noProof="0" dirty="0">
                <a:ln>
                  <a:noFill/>
                </a:ln>
                <a:solidFill>
                  <a:prstClr val="white"/>
                </a:solidFill>
                <a:effectLst/>
                <a:uLnTx/>
                <a:uFillTx/>
                <a:latin typeface="Raleway" pitchFamily="2" charset="77"/>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Raleway" pitchFamily="2" charset="77"/>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all" normalizeH="0" noProof="0" dirty="0">
                <a:ln>
                  <a:noFill/>
                </a:ln>
                <a:solidFill>
                  <a:prstClr val="white"/>
                </a:solidFill>
                <a:effectLst/>
                <a:uLnTx/>
                <a:uFillTx/>
                <a:latin typeface="Raleway Light" pitchFamily="2" charset="77"/>
              </a:rPr>
              <a:t>Clark County Board of commissioners</a:t>
            </a:r>
          </a:p>
        </p:txBody>
      </p:sp>
    </p:spTree>
    <p:extLst>
      <p:ext uri="{BB962C8B-B14F-4D97-AF65-F5344CB8AC3E}">
        <p14:creationId xmlns:p14="http://schemas.microsoft.com/office/powerpoint/2010/main" val="2049969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5/7/2024</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0863010-F902-A5A5-B058-1D07B06D462C}"/>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9064598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5/7/2024</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Slide Number Placeholder 5">
            <a:extLst>
              <a:ext uri="{FF2B5EF4-FFF2-40B4-BE49-F238E27FC236}">
                <a16:creationId xmlns:a16="http://schemas.microsoft.com/office/drawing/2014/main" id="{5F3E0E7D-ECDD-902E-8E1C-A60D8117CF58}"/>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6493134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5/7/2024</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5" name="Slide Number Placeholder 5">
            <a:extLst>
              <a:ext uri="{FF2B5EF4-FFF2-40B4-BE49-F238E27FC236}">
                <a16:creationId xmlns:a16="http://schemas.microsoft.com/office/drawing/2014/main" id="{585A827D-50C6-C23F-4386-0A5506F50FC9}"/>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683409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506252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5/7/2024</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7655591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5/7/2024</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8554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_Two Content Right box">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684FAD9-55B6-D279-D46B-D4BA174B2BBE}"/>
              </a:ext>
            </a:extLst>
          </p:cNvPr>
          <p:cNvSpPr txBox="1">
            <a:spLocks/>
          </p:cNvSpPr>
          <p:nvPr userDrawn="1"/>
        </p:nvSpPr>
        <p:spPr>
          <a:xfrm>
            <a:off x="8452602" y="1552754"/>
            <a:ext cx="3483479" cy="4624208"/>
          </a:xfrm>
          <a:prstGeom prst="rect">
            <a:avLst/>
          </a:prstGeom>
          <a:solidFill>
            <a:schemeClr val="bg1">
              <a:lumMod val="5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3200" cap="small" dirty="0">
              <a:solidFill>
                <a:schemeClr val="bg1"/>
              </a:solidFill>
            </a:endParaRPr>
          </a:p>
        </p:txBody>
      </p:sp>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8013440"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8388626" y="1552755"/>
            <a:ext cx="3547456"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p:txBody>
          <a:bodyPr/>
          <a:lstStyle/>
          <a:p>
            <a:fld id="{F9F3D296-0664-4EDB-ACFC-C89A37B7F114}" type="datetime1">
              <a:rPr lang="en-US" smtClean="0"/>
              <a:t>5/7/2024</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Text Placeholder 8">
            <a:extLst>
              <a:ext uri="{FF2B5EF4-FFF2-40B4-BE49-F238E27FC236}">
                <a16:creationId xmlns:a16="http://schemas.microsoft.com/office/drawing/2014/main" id="{B13A589F-0AFE-6D72-0AAF-8782E1F66EE8}"/>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
        <p:nvSpPr>
          <p:cNvPr id="10" name="Slide Number Placeholder 5">
            <a:extLst>
              <a:ext uri="{FF2B5EF4-FFF2-40B4-BE49-F238E27FC236}">
                <a16:creationId xmlns:a16="http://schemas.microsoft.com/office/drawing/2014/main" id="{671FD3C3-B46C-E92F-AE39-755F85835CE8}"/>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t>Page </a:t>
            </a:r>
            <a:fld id="{0F9C1609-72EE-47FA-A899-17B343B630A2}" type="slidenum">
              <a:rPr lang="en-US" smtClean="0"/>
              <a:pPr/>
              <a:t>‹#›</a:t>
            </a:fld>
            <a:endParaRPr lang="en-US" dirty="0"/>
          </a:p>
        </p:txBody>
      </p:sp>
    </p:spTree>
    <p:extLst>
      <p:ext uri="{BB962C8B-B14F-4D97-AF65-F5344CB8AC3E}">
        <p14:creationId xmlns:p14="http://schemas.microsoft.com/office/powerpoint/2010/main" val="1635909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Opening/Closing Slide -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4FBD-291C-04B1-59F7-E3F5CB3DCBFD}"/>
              </a:ext>
            </a:extLst>
          </p:cNvPr>
          <p:cNvSpPr>
            <a:spLocks noGrp="1"/>
          </p:cNvSpPr>
          <p:nvPr>
            <p:ph type="title" hasCustomPrompt="1"/>
          </p:nvPr>
        </p:nvSpPr>
        <p:spPr>
          <a:xfrm>
            <a:off x="914400" y="3756989"/>
            <a:ext cx="6848061" cy="1351723"/>
          </a:xfrm>
          <a:prstGeom prst="rect">
            <a:avLst/>
          </a:prstGeom>
        </p:spPr>
        <p:txBody>
          <a:bodyPr/>
          <a:lstStyle>
            <a:lvl1pPr marL="0" algn="l" defTabSz="914400" rtl="0" eaLnBrk="1" latinLnBrk="0" hangingPunct="1">
              <a:defRPr lang="en-US" sz="48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751833195"/>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pening/Closing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40458B-7A78-023B-59EB-DA8752C4A52E}"/>
              </a:ext>
            </a:extLst>
          </p:cNvPr>
          <p:cNvSpPr>
            <a:spLocks noGrp="1"/>
          </p:cNvSpPr>
          <p:nvPr>
            <p:ph type="title" hasCustomPrompt="1"/>
          </p:nvPr>
        </p:nvSpPr>
        <p:spPr>
          <a:xfrm>
            <a:off x="198780" y="198780"/>
            <a:ext cx="11993220" cy="569153"/>
          </a:xfrm>
          <a:prstGeom prst="rect">
            <a:avLst/>
          </a:prstGeom>
        </p:spPr>
        <p:txBody>
          <a:bodyPr/>
          <a:lstStyle>
            <a:lvl1pPr marL="0" algn="l" defTabSz="914400" rtl="0" eaLnBrk="1" latinLnBrk="0" hangingPunct="1">
              <a:defRPr lang="en-US" sz="36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1611672385"/>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FADEE5E-0C5E-45D9-3FB2-4C23EE4DE88B}"/>
              </a:ext>
            </a:extLst>
          </p:cNvPr>
          <p:cNvSpPr>
            <a:spLocks noGrp="1"/>
          </p:cNvSpPr>
          <p:nvPr>
            <p:ph sz="half" idx="1"/>
          </p:nvPr>
        </p:nvSpPr>
        <p:spPr>
          <a:xfrm>
            <a:off x="4422913" y="1129886"/>
            <a:ext cx="7325139" cy="4351338"/>
          </a:xfrm>
          <a:prstGeom prst="rect">
            <a:avLst/>
          </a:prstGeom>
        </p:spPr>
        <p:txBody>
          <a:bodyPr/>
          <a:lstStyle>
            <a:lvl1pPr>
              <a:buClr>
                <a:schemeClr val="tx1">
                  <a:lumMod val="50000"/>
                </a:schemeClr>
              </a:buClr>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a:t>Click to edit Master text styles</a:t>
            </a:r>
          </a:p>
          <a:p>
            <a:pPr lvl="1"/>
            <a:r>
              <a:rPr lang="en-US" dirty="0"/>
              <a:t>Second level</a:t>
            </a:r>
          </a:p>
        </p:txBody>
      </p:sp>
      <p:sp>
        <p:nvSpPr>
          <p:cNvPr id="7" name="Content Placeholder 2">
            <a:extLst>
              <a:ext uri="{FF2B5EF4-FFF2-40B4-BE49-F238E27FC236}">
                <a16:creationId xmlns:a16="http://schemas.microsoft.com/office/drawing/2014/main" id="{A154542B-E1E8-82B6-E096-A36AA1006E31}"/>
              </a:ext>
            </a:extLst>
          </p:cNvPr>
          <p:cNvSpPr>
            <a:spLocks noGrp="1"/>
          </p:cNvSpPr>
          <p:nvPr>
            <p:ph sz="half" idx="10"/>
          </p:nvPr>
        </p:nvSpPr>
        <p:spPr>
          <a:xfrm>
            <a:off x="198780" y="1129886"/>
            <a:ext cx="4015409" cy="4351338"/>
          </a:xfrm>
          <a:prstGeom prst="rect">
            <a:avLst/>
          </a:prstGeom>
        </p:spPr>
        <p:txBody>
          <a:bodyPr/>
          <a:lstStyle>
            <a:lvl1pPr marL="0" indent="0">
              <a:buClr>
                <a:schemeClr val="tx1">
                  <a:lumMod val="50000"/>
                </a:schemeClr>
              </a:buClr>
              <a:buNone/>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endParaRPr lang="en-US" dirty="0"/>
          </a:p>
        </p:txBody>
      </p:sp>
      <p:sp>
        <p:nvSpPr>
          <p:cNvPr id="2" name="Title 1">
            <a:extLst>
              <a:ext uri="{FF2B5EF4-FFF2-40B4-BE49-F238E27FC236}">
                <a16:creationId xmlns:a16="http://schemas.microsoft.com/office/drawing/2014/main" id="{C7D3804E-70B9-A6B3-F3B9-F4F48E43E774}"/>
              </a:ext>
            </a:extLst>
          </p:cNvPr>
          <p:cNvSpPr>
            <a:spLocks noGrp="1"/>
          </p:cNvSpPr>
          <p:nvPr>
            <p:ph type="title" hasCustomPrompt="1"/>
          </p:nvPr>
        </p:nvSpPr>
        <p:spPr>
          <a:xfrm>
            <a:off x="198780" y="198780"/>
            <a:ext cx="11993220" cy="569153"/>
          </a:xfrm>
          <a:prstGeom prst="rect">
            <a:avLst/>
          </a:prstGeom>
        </p:spPr>
        <p:txBody>
          <a:bodyPr/>
          <a:lstStyle>
            <a:lvl1pPr marL="0" algn="l" defTabSz="914400" rtl="0" eaLnBrk="1" latinLnBrk="0" hangingPunct="1">
              <a:defRPr lang="en-US" sz="36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17717403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CEBEB-42D8-7D37-E798-056B6AF31EB6}"/>
              </a:ext>
            </a:extLst>
          </p:cNvPr>
          <p:cNvSpPr>
            <a:spLocks noGrp="1"/>
          </p:cNvSpPr>
          <p:nvPr>
            <p:ph sz="half" idx="1"/>
          </p:nvPr>
        </p:nvSpPr>
        <p:spPr>
          <a:xfrm>
            <a:off x="198780" y="1129886"/>
            <a:ext cx="5685185" cy="4351338"/>
          </a:xfrm>
          <a:prstGeom prst="rect">
            <a:avLst/>
          </a:prstGeom>
        </p:spPr>
        <p:txBody>
          <a:bodyPr/>
          <a:lstStyle>
            <a:lvl1pPr>
              <a:buClr>
                <a:schemeClr val="tx1">
                  <a:lumMod val="50000"/>
                </a:schemeClr>
              </a:buClr>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a:t>Click to edit Master text styles</a:t>
            </a:r>
          </a:p>
          <a:p>
            <a:pPr lvl="1"/>
            <a:r>
              <a:rPr lang="en-US" dirty="0"/>
              <a:t>Second level</a:t>
            </a:r>
          </a:p>
        </p:txBody>
      </p:sp>
      <p:sp>
        <p:nvSpPr>
          <p:cNvPr id="6" name="Content Placeholder 2">
            <a:extLst>
              <a:ext uri="{FF2B5EF4-FFF2-40B4-BE49-F238E27FC236}">
                <a16:creationId xmlns:a16="http://schemas.microsoft.com/office/drawing/2014/main" id="{851A9A20-2125-3490-1BF2-B75F9C66FAC2}"/>
              </a:ext>
            </a:extLst>
          </p:cNvPr>
          <p:cNvSpPr>
            <a:spLocks noGrp="1"/>
          </p:cNvSpPr>
          <p:nvPr>
            <p:ph sz="half" idx="10"/>
          </p:nvPr>
        </p:nvSpPr>
        <p:spPr>
          <a:xfrm>
            <a:off x="6096000" y="1129886"/>
            <a:ext cx="5685185" cy="4351338"/>
          </a:xfrm>
          <a:prstGeom prst="rect">
            <a:avLst/>
          </a:prstGeom>
        </p:spPr>
        <p:txBody>
          <a:bodyPr/>
          <a:lstStyle>
            <a:lvl1pPr>
              <a:buClr>
                <a:schemeClr val="tx1">
                  <a:lumMod val="50000"/>
                </a:schemeClr>
              </a:buClr>
              <a:defRPr sz="2800">
                <a:solidFill>
                  <a:schemeClr val="tx1">
                    <a:lumMod val="50000"/>
                  </a:schemeClr>
                </a:solidFill>
                <a:latin typeface="+mj-lt"/>
              </a:defRPr>
            </a:lvl1pPr>
            <a:lvl2pPr>
              <a:buClr>
                <a:schemeClr val="tx1">
                  <a:lumMod val="50000"/>
                </a:schemeClr>
              </a:buClr>
              <a:defRPr>
                <a:solidFill>
                  <a:schemeClr val="tx1">
                    <a:lumMod val="50000"/>
                  </a:schemeClr>
                </a:solidFill>
                <a:latin typeface="+mj-lt"/>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a:t>Click to edit Master text styles</a:t>
            </a:r>
          </a:p>
          <a:p>
            <a:pPr lvl="1"/>
            <a:r>
              <a:rPr lang="en-US" dirty="0"/>
              <a:t>Second level</a:t>
            </a:r>
          </a:p>
        </p:txBody>
      </p:sp>
      <p:sp>
        <p:nvSpPr>
          <p:cNvPr id="2" name="Title 1">
            <a:extLst>
              <a:ext uri="{FF2B5EF4-FFF2-40B4-BE49-F238E27FC236}">
                <a16:creationId xmlns:a16="http://schemas.microsoft.com/office/drawing/2014/main" id="{2F64761E-2C80-672D-F800-76BACF1576BF}"/>
              </a:ext>
            </a:extLst>
          </p:cNvPr>
          <p:cNvSpPr>
            <a:spLocks noGrp="1"/>
          </p:cNvSpPr>
          <p:nvPr>
            <p:ph type="title" hasCustomPrompt="1"/>
          </p:nvPr>
        </p:nvSpPr>
        <p:spPr>
          <a:xfrm>
            <a:off x="198780" y="198780"/>
            <a:ext cx="11993220" cy="569153"/>
          </a:xfrm>
          <a:prstGeom prst="rect">
            <a:avLst/>
          </a:prstGeom>
        </p:spPr>
        <p:txBody>
          <a:bodyPr/>
          <a:lstStyle>
            <a:lvl1pPr marL="0" algn="l" defTabSz="914400" rtl="0" eaLnBrk="1" latinLnBrk="0" hangingPunct="1">
              <a:defRPr lang="en-US" sz="3600" b="0"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34812347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A7E5829-880C-4A52-9410-5640F9093B49}"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1C0097-8296-4A82-84A2-B9C3C2DC49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48122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578A7E-F42A-4546-9039-41F3075CC45A}"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59841C-FC65-4906-B41D-A609124238E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00476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F1F6266-6880-4B40-B7C7-137CB94FE0CF}"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3BD236-714B-4D49-8339-D930859068A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3328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483690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BCDCBA-DD56-4EF5-808B-3277DCE9B181}"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1B8F59D-C822-4C01-B466-3FC6BAE0DCC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31840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C795C88-D37C-419B-B2A0-9EE7D80BFFAC}"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7C4F100-FB71-4244-9DC1-51EAE7F9114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87210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514A8AA-505B-4769-9FDC-D5CCA6EF09CC}"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6AF5C07-94C8-4D7E-A1F4-645504381CC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734425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BAD2FF-AE2E-49CC-9CFE-AF257157149E}"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4DA9D90-0884-4BFF-BE8C-2FFE0EC1C5B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646316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243614-806A-4EDB-BE20-3A072B163681}"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242759-E923-4A79-AA62-0D3D1CAE2A9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823037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D56F07-3832-4E1E-A316-3DEE5DFDF4AD}"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26E00F-5698-45EA-A03D-4A1AA06C66D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945026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EE2D80-FD11-43D0-A46E-3A22C3505143}"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A31F19-36EB-4F32-B4F2-A8C3837959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7500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6014F7-63E3-412A-BC67-1DBC2D931CC2}"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2C8B49A-61E2-4A23-8E9F-45CA5FCB6E8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297646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244D894-94E1-463E-AE0B-539BBD7C80E4}"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4531B97-15DB-4AAD-AE71-8B1DCEBFB34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49271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FF41508E-2B21-4372-84F0-CF36CDDAF10F}"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D8EE182-C165-4E39-A538-CBBAEFBDE30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7213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42435487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61B6920-7199-4CD1-955F-F57159D0EE51}"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93BD36-824D-45AB-8FAE-40856786DB0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6215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608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638825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860227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37236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706922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C2E30-E3CE-44FF-8991-CD4007F6E364}"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843613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BE7E-E273-A455-040E-6C3656DB5306}"/>
              </a:ext>
            </a:extLst>
          </p:cNvPr>
          <p:cNvSpPr>
            <a:spLocks noGrp="1"/>
          </p:cNvSpPr>
          <p:nvPr>
            <p:ph type="title" hasCustomPrompt="1"/>
          </p:nvPr>
        </p:nvSpPr>
        <p:spPr>
          <a:xfrm>
            <a:off x="359434" y="155279"/>
            <a:ext cx="11473132" cy="923024"/>
          </a:xfrm>
          <a:prstGeom prst="rect">
            <a:avLst/>
          </a:prstGeom>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A65574B0-64A1-B444-D6E6-93A86FBBC8C1}"/>
              </a:ext>
            </a:extLst>
          </p:cNvPr>
          <p:cNvSpPr>
            <a:spLocks noGrp="1"/>
          </p:cNvSpPr>
          <p:nvPr>
            <p:ph idx="1"/>
          </p:nvPr>
        </p:nvSpPr>
        <p:spPr>
          <a:xfrm>
            <a:off x="359433" y="1535415"/>
            <a:ext cx="11473131" cy="46415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D514DE5-6896-9B69-1FB2-8C4D30213039}"/>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5" name="Footer Placeholder 4">
            <a:extLst>
              <a:ext uri="{FF2B5EF4-FFF2-40B4-BE49-F238E27FC236}">
                <a16:creationId xmlns:a16="http://schemas.microsoft.com/office/drawing/2014/main" id="{32DED475-2989-2D98-1EF0-4A4C1ADAACD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891FEAD-A216-3820-F0F7-63A4FC1F1167}"/>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
        <p:nvSpPr>
          <p:cNvPr id="9" name="Text Placeholder 8">
            <a:extLst>
              <a:ext uri="{FF2B5EF4-FFF2-40B4-BE49-F238E27FC236}">
                <a16:creationId xmlns:a16="http://schemas.microsoft.com/office/drawing/2014/main" id="{67980183-2EDB-4CC5-C342-4A32F52C9304}"/>
              </a:ext>
            </a:extLst>
          </p:cNvPr>
          <p:cNvSpPr>
            <a:spLocks noGrp="1"/>
          </p:cNvSpPr>
          <p:nvPr>
            <p:ph type="body" sz="quarter" idx="13" hasCustomPrompt="1"/>
          </p:nvPr>
        </p:nvSpPr>
        <p:spPr>
          <a:xfrm>
            <a:off x="358775" y="1077913"/>
            <a:ext cx="11474450" cy="457200"/>
          </a:xfrm>
          <a:prstGeom prst="rect">
            <a:avLst/>
          </a:prstGeom>
        </p:spPr>
        <p:txBody>
          <a:bodyPr/>
          <a:lstStyle>
            <a:lvl1pPr marL="0" indent="0">
              <a:buNone/>
              <a:defRPr/>
            </a:lvl1pPr>
          </a:lstStyle>
          <a:p>
            <a:pPr lvl="0"/>
            <a:r>
              <a:rPr lang="en-US" dirty="0"/>
              <a:t>Subtitle</a:t>
            </a:r>
          </a:p>
        </p:txBody>
      </p:sp>
    </p:spTree>
    <p:extLst>
      <p:ext uri="{BB962C8B-B14F-4D97-AF65-F5344CB8AC3E}">
        <p14:creationId xmlns:p14="http://schemas.microsoft.com/office/powerpoint/2010/main" val="2912540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A7E5829-880C-4A52-9410-5640F9093B49}" type="datetimeFigureOut">
              <a:rPr lang="en-US"/>
              <a:pPr>
                <a:defRPr/>
              </a:pPr>
              <a:t>5/7/2024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B1C0097-8296-4A82-84A2-B9C3C2DC492E}" type="slidenum">
              <a:rPr lang="en-US"/>
              <a:pPr>
                <a:defRPr/>
              </a:pPr>
              <a:t>‹#›</a:t>
            </a:fld>
            <a:endParaRPr lang="en-US" dirty="0"/>
          </a:p>
        </p:txBody>
      </p:sp>
    </p:spTree>
    <p:extLst>
      <p:ext uri="{BB962C8B-B14F-4D97-AF65-F5344CB8AC3E}">
        <p14:creationId xmlns:p14="http://schemas.microsoft.com/office/powerpoint/2010/main" val="3721981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578A7E-F42A-4546-9039-41F3075CC45A}" type="datetimeFigureOut">
              <a:rPr lang="en-US"/>
              <a:pPr>
                <a:defRPr/>
              </a:pPr>
              <a:t>5/7/2024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D59841C-FC65-4906-B41D-A609124238E0}" type="slidenum">
              <a:rPr lang="en-US"/>
              <a:pPr>
                <a:defRPr/>
              </a:pPr>
              <a:t>‹#›</a:t>
            </a:fld>
            <a:endParaRPr lang="en-US" dirty="0"/>
          </a:p>
        </p:txBody>
      </p:sp>
    </p:spTree>
    <p:extLst>
      <p:ext uri="{BB962C8B-B14F-4D97-AF65-F5344CB8AC3E}">
        <p14:creationId xmlns:p14="http://schemas.microsoft.com/office/powerpoint/2010/main" val="2319206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F1F6266-6880-4B40-B7C7-137CB94FE0CF}" type="datetimeFigureOut">
              <a:rPr lang="en-US"/>
              <a:pPr>
                <a:defRPr/>
              </a:pPr>
              <a:t>5/7/2024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3BD236-714B-4D49-8339-D930859068A4}" type="slidenum">
              <a:rPr lang="en-US"/>
              <a:pPr>
                <a:defRPr/>
              </a:pPr>
              <a:t>‹#›</a:t>
            </a:fld>
            <a:endParaRPr lang="en-US" dirty="0"/>
          </a:p>
        </p:txBody>
      </p:sp>
    </p:spTree>
    <p:extLst>
      <p:ext uri="{BB962C8B-B14F-4D97-AF65-F5344CB8AC3E}">
        <p14:creationId xmlns:p14="http://schemas.microsoft.com/office/powerpoint/2010/main" val="180993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BCDCBA-DD56-4EF5-808B-3277DCE9B181}" type="datetimeFigureOut">
              <a:rPr lang="en-US"/>
              <a:pPr>
                <a:defRPr/>
              </a:pPr>
              <a:t>5/7/2024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1B8F59D-C822-4C01-B466-3FC6BAE0DCCF}" type="slidenum">
              <a:rPr lang="en-US"/>
              <a:pPr>
                <a:defRPr/>
              </a:pPr>
              <a:t>‹#›</a:t>
            </a:fld>
            <a:endParaRPr lang="en-US" dirty="0"/>
          </a:p>
        </p:txBody>
      </p:sp>
    </p:spTree>
    <p:extLst>
      <p:ext uri="{BB962C8B-B14F-4D97-AF65-F5344CB8AC3E}">
        <p14:creationId xmlns:p14="http://schemas.microsoft.com/office/powerpoint/2010/main" val="3433557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C795C88-D37C-419B-B2A0-9EE7D80BFFAC}" type="datetimeFigureOut">
              <a:rPr lang="en-US"/>
              <a:pPr>
                <a:defRPr/>
              </a:pPr>
              <a:t>5/7/2024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7C4F100-FB71-4244-9DC1-51EAE7F91141}" type="slidenum">
              <a:rPr lang="en-US"/>
              <a:pPr>
                <a:defRPr/>
              </a:pPr>
              <a:t>‹#›</a:t>
            </a:fld>
            <a:endParaRPr lang="en-US" dirty="0"/>
          </a:p>
        </p:txBody>
      </p:sp>
    </p:spTree>
    <p:extLst>
      <p:ext uri="{BB962C8B-B14F-4D97-AF65-F5344CB8AC3E}">
        <p14:creationId xmlns:p14="http://schemas.microsoft.com/office/powerpoint/2010/main" val="155161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931316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514A8AA-505B-4769-9FDC-D5CCA6EF09CC}" type="datetimeFigureOut">
              <a:rPr lang="en-US"/>
              <a:pPr>
                <a:defRPr/>
              </a:pPr>
              <a:t>5/7/2024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6AF5C07-94C8-4D7E-A1F4-645504381CC5}" type="slidenum">
              <a:rPr lang="en-US"/>
              <a:pPr>
                <a:defRPr/>
              </a:pPr>
              <a:t>‹#›</a:t>
            </a:fld>
            <a:endParaRPr lang="en-US" dirty="0"/>
          </a:p>
        </p:txBody>
      </p:sp>
    </p:spTree>
    <p:extLst>
      <p:ext uri="{BB962C8B-B14F-4D97-AF65-F5344CB8AC3E}">
        <p14:creationId xmlns:p14="http://schemas.microsoft.com/office/powerpoint/2010/main" val="3548424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BAD2FF-AE2E-49CC-9CFE-AF257157149E}" type="datetimeFigureOut">
              <a:rPr lang="en-US"/>
              <a:pPr>
                <a:defRPr/>
              </a:pPr>
              <a:t>5/7/2024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4DA9D90-0884-4BFF-BE8C-2FFE0EC1C5BB}" type="slidenum">
              <a:rPr lang="en-US"/>
              <a:pPr>
                <a:defRPr/>
              </a:pPr>
              <a:t>‹#›</a:t>
            </a:fld>
            <a:endParaRPr lang="en-US" dirty="0"/>
          </a:p>
        </p:txBody>
      </p:sp>
    </p:spTree>
    <p:extLst>
      <p:ext uri="{BB962C8B-B14F-4D97-AF65-F5344CB8AC3E}">
        <p14:creationId xmlns:p14="http://schemas.microsoft.com/office/powerpoint/2010/main" val="2898938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243614-806A-4EDB-BE20-3A072B163681}" type="datetimeFigureOut">
              <a:rPr lang="en-US"/>
              <a:pPr>
                <a:defRPr/>
              </a:pPr>
              <a:t>5/7/2024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D242759-E923-4A79-AA62-0D3D1CAE2A96}" type="slidenum">
              <a:rPr lang="en-US"/>
              <a:pPr>
                <a:defRPr/>
              </a:pPr>
              <a:t>‹#›</a:t>
            </a:fld>
            <a:endParaRPr lang="en-US" dirty="0"/>
          </a:p>
        </p:txBody>
      </p:sp>
    </p:spTree>
    <p:extLst>
      <p:ext uri="{BB962C8B-B14F-4D97-AF65-F5344CB8AC3E}">
        <p14:creationId xmlns:p14="http://schemas.microsoft.com/office/powerpoint/2010/main" val="3883898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D56F07-3832-4E1E-A316-3DEE5DFDF4AD}" type="datetimeFigureOut">
              <a:rPr lang="en-US"/>
              <a:pPr>
                <a:defRPr/>
              </a:pPr>
              <a:t>5/7/2024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926E00F-5698-45EA-A03D-4A1AA06C66D4}" type="slidenum">
              <a:rPr lang="en-US"/>
              <a:pPr>
                <a:defRPr/>
              </a:pPr>
              <a:t>‹#›</a:t>
            </a:fld>
            <a:endParaRPr lang="en-US" dirty="0"/>
          </a:p>
        </p:txBody>
      </p:sp>
    </p:spTree>
    <p:extLst>
      <p:ext uri="{BB962C8B-B14F-4D97-AF65-F5344CB8AC3E}">
        <p14:creationId xmlns:p14="http://schemas.microsoft.com/office/powerpoint/2010/main" val="446750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EE2D80-FD11-43D0-A46E-3A22C3505143}" type="datetimeFigureOut">
              <a:rPr lang="en-US"/>
              <a:pPr>
                <a:defRPr/>
              </a:pPr>
              <a:t>5/7/2024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5A31F19-36EB-4F32-B4F2-A8C38379591A}" type="slidenum">
              <a:rPr lang="en-US"/>
              <a:pPr>
                <a:defRPr/>
              </a:pPr>
              <a:t>‹#›</a:t>
            </a:fld>
            <a:endParaRPr lang="en-US" dirty="0"/>
          </a:p>
        </p:txBody>
      </p:sp>
    </p:spTree>
    <p:extLst>
      <p:ext uri="{BB962C8B-B14F-4D97-AF65-F5344CB8AC3E}">
        <p14:creationId xmlns:p14="http://schemas.microsoft.com/office/powerpoint/2010/main" val="934558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6014F7-63E3-412A-BC67-1DBC2D931CC2}" type="datetimeFigureOut">
              <a:rPr lang="en-US"/>
              <a:pPr>
                <a:defRPr/>
              </a:pPr>
              <a:t>5/7/2024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2C8B49A-61E2-4A23-8E9F-45CA5FCB6E81}" type="slidenum">
              <a:rPr lang="en-US"/>
              <a:pPr>
                <a:defRPr/>
              </a:pPr>
              <a:t>‹#›</a:t>
            </a:fld>
            <a:endParaRPr lang="en-US" dirty="0"/>
          </a:p>
        </p:txBody>
      </p:sp>
    </p:spTree>
    <p:extLst>
      <p:ext uri="{BB962C8B-B14F-4D97-AF65-F5344CB8AC3E}">
        <p14:creationId xmlns:p14="http://schemas.microsoft.com/office/powerpoint/2010/main" val="1591129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244D894-94E1-463E-AE0B-539BBD7C80E4}" type="datetimeFigureOut">
              <a:rPr lang="en-US"/>
              <a:pPr>
                <a:defRPr/>
              </a:pPr>
              <a:t>5/7/2024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4531B97-15DB-4AAD-AE71-8B1DCEBFB346}" type="slidenum">
              <a:rPr lang="en-US"/>
              <a:pPr>
                <a:defRPr/>
              </a:pPr>
              <a:t>‹#›</a:t>
            </a:fld>
            <a:endParaRPr lang="en-US" dirty="0"/>
          </a:p>
        </p:txBody>
      </p:sp>
    </p:spTree>
    <p:extLst>
      <p:ext uri="{BB962C8B-B14F-4D97-AF65-F5344CB8AC3E}">
        <p14:creationId xmlns:p14="http://schemas.microsoft.com/office/powerpoint/2010/main" val="135657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FF41508E-2B21-4372-84F0-CF36CDDAF10F}" type="datetimeFigureOut">
              <a:rPr lang="en-US"/>
              <a:pPr>
                <a:defRPr/>
              </a:pPr>
              <a:t>5/7/2024</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8D8EE182-C165-4E39-A538-CBBAEFBDE302}" type="slidenum">
              <a:rPr lang="en-US"/>
              <a:pPr>
                <a:defRPr/>
              </a:pPr>
              <a:t>‹#›</a:t>
            </a:fld>
            <a:endParaRPr lang="en-US" dirty="0"/>
          </a:p>
        </p:txBody>
      </p:sp>
    </p:spTree>
    <p:extLst>
      <p:ext uri="{BB962C8B-B14F-4D97-AF65-F5344CB8AC3E}">
        <p14:creationId xmlns:p14="http://schemas.microsoft.com/office/powerpoint/2010/main" val="117773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61B6920-7199-4CD1-955F-F57159D0EE51}" type="datetimeFigureOut">
              <a:rPr lang="en-US"/>
              <a:pPr>
                <a:defRPr/>
              </a:pPr>
              <a:t>5/7/2024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893BD36-824D-45AB-8FAE-40856786DB00}" type="slidenum">
              <a:rPr lang="en-US"/>
              <a:pPr>
                <a:defRPr/>
              </a:pPr>
              <a:t>‹#›</a:t>
            </a:fld>
            <a:endParaRPr lang="en-US" dirty="0"/>
          </a:p>
        </p:txBody>
      </p:sp>
    </p:spTree>
    <p:extLst>
      <p:ext uri="{BB962C8B-B14F-4D97-AF65-F5344CB8AC3E}">
        <p14:creationId xmlns:p14="http://schemas.microsoft.com/office/powerpoint/2010/main" val="3057085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23" indent="0" algn="ctr">
              <a:buNone/>
              <a:defRPr sz="2000"/>
            </a:lvl2pPr>
            <a:lvl3pPr marL="913493" indent="0" algn="ctr">
              <a:buNone/>
              <a:defRPr sz="1900"/>
            </a:lvl3pPr>
            <a:lvl4pPr marL="1370240" indent="0" algn="ctr">
              <a:buNone/>
              <a:defRPr sz="1600"/>
            </a:lvl4pPr>
            <a:lvl5pPr marL="1826986" indent="0" algn="ctr">
              <a:buNone/>
              <a:defRPr sz="1600"/>
            </a:lvl5pPr>
            <a:lvl6pPr marL="2283758" indent="0" algn="ctr">
              <a:buNone/>
              <a:defRPr sz="1600"/>
            </a:lvl6pPr>
            <a:lvl7pPr marL="2740478" indent="0" algn="ctr">
              <a:buNone/>
              <a:defRPr sz="1600"/>
            </a:lvl7pPr>
            <a:lvl8pPr marL="3197200" indent="0" algn="ctr">
              <a:buNone/>
              <a:defRPr sz="1600"/>
            </a:lvl8pPr>
            <a:lvl9pPr marL="365392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2558480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253098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2614009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23" indent="0">
              <a:buNone/>
              <a:defRPr sz="2000">
                <a:solidFill>
                  <a:schemeClr val="tx1">
                    <a:tint val="75000"/>
                  </a:schemeClr>
                </a:solidFill>
              </a:defRPr>
            </a:lvl2pPr>
            <a:lvl3pPr marL="913493" indent="0">
              <a:buNone/>
              <a:defRPr sz="1900">
                <a:solidFill>
                  <a:schemeClr val="tx1">
                    <a:tint val="75000"/>
                  </a:schemeClr>
                </a:solidFill>
              </a:defRPr>
            </a:lvl3pPr>
            <a:lvl4pPr marL="1370240" indent="0">
              <a:buNone/>
              <a:defRPr sz="1600">
                <a:solidFill>
                  <a:schemeClr val="tx1">
                    <a:tint val="75000"/>
                  </a:schemeClr>
                </a:solidFill>
              </a:defRPr>
            </a:lvl4pPr>
            <a:lvl5pPr marL="1826986" indent="0">
              <a:buNone/>
              <a:defRPr sz="1600">
                <a:solidFill>
                  <a:schemeClr val="tx1">
                    <a:tint val="75000"/>
                  </a:schemeClr>
                </a:solidFill>
              </a:defRPr>
            </a:lvl5pPr>
            <a:lvl6pPr marL="2283758" indent="0">
              <a:buNone/>
              <a:defRPr sz="1600">
                <a:solidFill>
                  <a:schemeClr val="tx1">
                    <a:tint val="75000"/>
                  </a:schemeClr>
                </a:solidFill>
              </a:defRPr>
            </a:lvl6pPr>
            <a:lvl7pPr marL="2740478" indent="0">
              <a:buNone/>
              <a:defRPr sz="1600">
                <a:solidFill>
                  <a:schemeClr val="tx1">
                    <a:tint val="75000"/>
                  </a:schemeClr>
                </a:solidFill>
              </a:defRPr>
            </a:lvl7pPr>
            <a:lvl8pPr marL="3197200" indent="0">
              <a:buNone/>
              <a:defRPr sz="1600">
                <a:solidFill>
                  <a:schemeClr val="tx1">
                    <a:tint val="75000"/>
                  </a:schemeClr>
                </a:solidFill>
              </a:defRPr>
            </a:lvl8pPr>
            <a:lvl9pPr marL="365392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543199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1066474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23" indent="0">
              <a:buNone/>
              <a:defRPr sz="2000" b="1"/>
            </a:lvl2pPr>
            <a:lvl3pPr marL="913493" indent="0">
              <a:buNone/>
              <a:defRPr sz="1900" b="1"/>
            </a:lvl3pPr>
            <a:lvl4pPr marL="1370240" indent="0">
              <a:buNone/>
              <a:defRPr sz="1600" b="1"/>
            </a:lvl4pPr>
            <a:lvl5pPr marL="1826986" indent="0">
              <a:buNone/>
              <a:defRPr sz="1600" b="1"/>
            </a:lvl5pPr>
            <a:lvl6pPr marL="2283758" indent="0">
              <a:buNone/>
              <a:defRPr sz="1600" b="1"/>
            </a:lvl6pPr>
            <a:lvl7pPr marL="2740478" indent="0">
              <a:buNone/>
              <a:defRPr sz="1600" b="1"/>
            </a:lvl7pPr>
            <a:lvl8pPr marL="3197200" indent="0">
              <a:buNone/>
              <a:defRPr sz="1600" b="1"/>
            </a:lvl8pPr>
            <a:lvl9pPr marL="365392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23" indent="0">
              <a:buNone/>
              <a:defRPr sz="2000" b="1"/>
            </a:lvl2pPr>
            <a:lvl3pPr marL="913493" indent="0">
              <a:buNone/>
              <a:defRPr sz="1900" b="1"/>
            </a:lvl3pPr>
            <a:lvl4pPr marL="1370240" indent="0">
              <a:buNone/>
              <a:defRPr sz="1600" b="1"/>
            </a:lvl4pPr>
            <a:lvl5pPr marL="1826986" indent="0">
              <a:buNone/>
              <a:defRPr sz="1600" b="1"/>
            </a:lvl5pPr>
            <a:lvl6pPr marL="2283758" indent="0">
              <a:buNone/>
              <a:defRPr sz="1600" b="1"/>
            </a:lvl6pPr>
            <a:lvl7pPr marL="2740478" indent="0">
              <a:buNone/>
              <a:defRPr sz="1600" b="1"/>
            </a:lvl7pPr>
            <a:lvl8pPr marL="3197200" indent="0">
              <a:buNone/>
              <a:defRPr sz="1600" b="1"/>
            </a:lvl8pPr>
            <a:lvl9pPr marL="365392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1763213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2128077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3078774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7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23" indent="0">
              <a:buNone/>
              <a:defRPr sz="1500"/>
            </a:lvl2pPr>
            <a:lvl3pPr marL="913493" indent="0">
              <a:buNone/>
              <a:defRPr sz="1200"/>
            </a:lvl3pPr>
            <a:lvl4pPr marL="1370240" indent="0">
              <a:buNone/>
              <a:defRPr sz="1100"/>
            </a:lvl4pPr>
            <a:lvl5pPr marL="1826986" indent="0">
              <a:buNone/>
              <a:defRPr sz="1100"/>
            </a:lvl5pPr>
            <a:lvl6pPr marL="2283758" indent="0">
              <a:buNone/>
              <a:defRPr sz="1100"/>
            </a:lvl6pPr>
            <a:lvl7pPr marL="2740478" indent="0">
              <a:buNone/>
              <a:defRPr sz="1100"/>
            </a:lvl7pPr>
            <a:lvl8pPr marL="3197200" indent="0">
              <a:buNone/>
              <a:defRPr sz="1100"/>
            </a:lvl8pPr>
            <a:lvl9pPr marL="36539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1562266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78"/>
            <a:ext cx="6172200" cy="4873625"/>
          </a:xfrm>
        </p:spPr>
        <p:txBody>
          <a:bodyPr/>
          <a:lstStyle>
            <a:lvl1pPr marL="0" indent="0">
              <a:buNone/>
              <a:defRPr sz="3200"/>
            </a:lvl1pPr>
            <a:lvl2pPr marL="456723" indent="0">
              <a:buNone/>
              <a:defRPr sz="2800"/>
            </a:lvl2pPr>
            <a:lvl3pPr marL="913493" indent="0">
              <a:buNone/>
              <a:defRPr sz="2400"/>
            </a:lvl3pPr>
            <a:lvl4pPr marL="1370240" indent="0">
              <a:buNone/>
              <a:defRPr sz="2000"/>
            </a:lvl4pPr>
            <a:lvl5pPr marL="1826986" indent="0">
              <a:buNone/>
              <a:defRPr sz="2000"/>
            </a:lvl5pPr>
            <a:lvl6pPr marL="2283758" indent="0">
              <a:buNone/>
              <a:defRPr sz="2000"/>
            </a:lvl6pPr>
            <a:lvl7pPr marL="2740478" indent="0">
              <a:buNone/>
              <a:defRPr sz="2000"/>
            </a:lvl7pPr>
            <a:lvl8pPr marL="3197200" indent="0">
              <a:buNone/>
              <a:defRPr sz="2000"/>
            </a:lvl8pPr>
            <a:lvl9pPr marL="3653923"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23" indent="0">
              <a:buNone/>
              <a:defRPr sz="1500"/>
            </a:lvl2pPr>
            <a:lvl3pPr marL="913493" indent="0">
              <a:buNone/>
              <a:defRPr sz="1200"/>
            </a:lvl3pPr>
            <a:lvl4pPr marL="1370240" indent="0">
              <a:buNone/>
              <a:defRPr sz="1100"/>
            </a:lvl4pPr>
            <a:lvl5pPr marL="1826986" indent="0">
              <a:buNone/>
              <a:defRPr sz="1100"/>
            </a:lvl5pPr>
            <a:lvl6pPr marL="2283758" indent="0">
              <a:buNone/>
              <a:defRPr sz="1100"/>
            </a:lvl6pPr>
            <a:lvl7pPr marL="2740478" indent="0">
              <a:buNone/>
              <a:defRPr sz="1100"/>
            </a:lvl7pPr>
            <a:lvl8pPr marL="3197200" indent="0">
              <a:buNone/>
              <a:defRPr sz="1100"/>
            </a:lvl8pPr>
            <a:lvl9pPr marL="36539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885269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1577079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8"/>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8"/>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79C6A-A1E6-DE42-A814-C059DDA6A05D}"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36408-0FDB-394A-9848-F025F7A314DF}" type="slidenum">
              <a:rPr lang="en-US" smtClean="0"/>
              <a:t>‹#›</a:t>
            </a:fld>
            <a:endParaRPr lang="en-US" dirty="0"/>
          </a:p>
        </p:txBody>
      </p:sp>
    </p:spTree>
    <p:extLst>
      <p:ext uri="{BB962C8B-B14F-4D97-AF65-F5344CB8AC3E}">
        <p14:creationId xmlns:p14="http://schemas.microsoft.com/office/powerpoint/2010/main" val="342547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058732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D3DE57B5-1983-8D88-7558-9CC7B548B2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1">
            <a:extLst>
              <a:ext uri="{FF2B5EF4-FFF2-40B4-BE49-F238E27FC236}">
                <a16:creationId xmlns:a16="http://schemas.microsoft.com/office/drawing/2014/main" id="{0D97CDFE-DA8D-9D58-1722-B67B061832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C1E5DE-B87C-3F1D-CE37-54D8B7FF31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5FD6B-A03B-5C69-A0F2-05A54D974E55}"/>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5" name="Footer Placeholder 4">
            <a:extLst>
              <a:ext uri="{FF2B5EF4-FFF2-40B4-BE49-F238E27FC236}">
                <a16:creationId xmlns:a16="http://schemas.microsoft.com/office/drawing/2014/main" id="{61BE8784-BBC9-0BB2-72A6-213218A8B26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A14E7FF-B576-25FC-80A8-D17C4CF966CD}"/>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Tree>
    <p:extLst>
      <p:ext uri="{BB962C8B-B14F-4D97-AF65-F5344CB8AC3E}">
        <p14:creationId xmlns:p14="http://schemas.microsoft.com/office/powerpoint/2010/main" val="52529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BE7E-E273-A455-040E-6C3656DB5306}"/>
              </a:ext>
            </a:extLst>
          </p:cNvPr>
          <p:cNvSpPr>
            <a:spLocks noGrp="1"/>
          </p:cNvSpPr>
          <p:nvPr>
            <p:ph type="title" hasCustomPrompt="1"/>
          </p:nvPr>
        </p:nvSpPr>
        <p:spPr>
          <a:xfrm>
            <a:off x="359434" y="155279"/>
            <a:ext cx="11473132" cy="923024"/>
          </a:xfrm>
          <a:prstGeom prst="rect">
            <a:avLst/>
          </a:prstGeom>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A65574B0-64A1-B444-D6E6-93A86FBBC8C1}"/>
              </a:ext>
            </a:extLst>
          </p:cNvPr>
          <p:cNvSpPr>
            <a:spLocks noGrp="1"/>
          </p:cNvSpPr>
          <p:nvPr>
            <p:ph idx="1"/>
          </p:nvPr>
        </p:nvSpPr>
        <p:spPr>
          <a:xfrm>
            <a:off x="359433" y="1535415"/>
            <a:ext cx="11473131" cy="46415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D514DE5-6896-9B69-1FB2-8C4D30213039}"/>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5" name="Footer Placeholder 4">
            <a:extLst>
              <a:ext uri="{FF2B5EF4-FFF2-40B4-BE49-F238E27FC236}">
                <a16:creationId xmlns:a16="http://schemas.microsoft.com/office/drawing/2014/main" id="{32DED475-2989-2D98-1EF0-4A4C1ADAACD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891FEAD-A216-3820-F0F7-63A4FC1F1167}"/>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
        <p:nvSpPr>
          <p:cNvPr id="9" name="Text Placeholder 8">
            <a:extLst>
              <a:ext uri="{FF2B5EF4-FFF2-40B4-BE49-F238E27FC236}">
                <a16:creationId xmlns:a16="http://schemas.microsoft.com/office/drawing/2014/main" id="{67980183-2EDB-4CC5-C342-4A32F52C9304}"/>
              </a:ext>
            </a:extLst>
          </p:cNvPr>
          <p:cNvSpPr>
            <a:spLocks noGrp="1"/>
          </p:cNvSpPr>
          <p:nvPr>
            <p:ph type="body" sz="quarter" idx="13" hasCustomPrompt="1"/>
          </p:nvPr>
        </p:nvSpPr>
        <p:spPr>
          <a:xfrm>
            <a:off x="358775" y="1077913"/>
            <a:ext cx="11474450" cy="457200"/>
          </a:xfrm>
          <a:prstGeom prst="rect">
            <a:avLst/>
          </a:prstGeom>
        </p:spPr>
        <p:txBody>
          <a:bodyPr/>
          <a:lstStyle>
            <a:lvl1pPr marL="0" indent="0">
              <a:buNone/>
              <a:defRPr/>
            </a:lvl1pPr>
          </a:lstStyle>
          <a:p>
            <a:pPr lvl="0"/>
            <a:r>
              <a:rPr lang="en-US" dirty="0"/>
              <a:t>Subtitle</a:t>
            </a:r>
          </a:p>
        </p:txBody>
      </p:sp>
    </p:spTree>
    <p:extLst>
      <p:ext uri="{BB962C8B-B14F-4D97-AF65-F5344CB8AC3E}">
        <p14:creationId xmlns:p14="http://schemas.microsoft.com/office/powerpoint/2010/main" val="2585282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2658-956F-4F53-4D91-8CA345F5CA6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8DF28-8C46-360A-A20C-21725A3C37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AC4834-D1C9-CC24-8BCC-F8CFA0B7EE30}"/>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5" name="Footer Placeholder 4">
            <a:extLst>
              <a:ext uri="{FF2B5EF4-FFF2-40B4-BE49-F238E27FC236}">
                <a16:creationId xmlns:a16="http://schemas.microsoft.com/office/drawing/2014/main" id="{3DDBC4A5-45D6-67E3-D7B5-029FD08252D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EDE474-017D-9478-D48E-477E3753D17C}"/>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Tree>
    <p:extLst>
      <p:ext uri="{BB962C8B-B14F-4D97-AF65-F5344CB8AC3E}">
        <p14:creationId xmlns:p14="http://schemas.microsoft.com/office/powerpoint/2010/main" val="633590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CD20-835A-B8C3-2D82-417DF4A23A83}"/>
              </a:ext>
            </a:extLst>
          </p:cNvPr>
          <p:cNvSpPr>
            <a:spLocks noGrp="1"/>
          </p:cNvSpPr>
          <p:nvPr>
            <p:ph type="title"/>
          </p:nvPr>
        </p:nvSpPr>
        <p:spPr>
          <a:xfrm>
            <a:off x="359434" y="155279"/>
            <a:ext cx="11473132" cy="92302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AFF143-18C9-8DF3-124D-97EE9A121CB3}"/>
              </a:ext>
            </a:extLst>
          </p:cNvPr>
          <p:cNvSpPr>
            <a:spLocks noGrp="1"/>
          </p:cNvSpPr>
          <p:nvPr>
            <p:ph sz="half" idx="1"/>
          </p:nvPr>
        </p:nvSpPr>
        <p:spPr>
          <a:xfrm>
            <a:off x="358775" y="1535113"/>
            <a:ext cx="5661025" cy="4641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CFA5E-6675-6893-A961-02AB14D66A87}"/>
              </a:ext>
            </a:extLst>
          </p:cNvPr>
          <p:cNvSpPr>
            <a:spLocks noGrp="1"/>
          </p:cNvSpPr>
          <p:nvPr>
            <p:ph sz="half" idx="2"/>
          </p:nvPr>
        </p:nvSpPr>
        <p:spPr>
          <a:xfrm>
            <a:off x="6172200" y="1535113"/>
            <a:ext cx="5660366" cy="4641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830837-B1A8-FBF3-9ACC-A7D4CAD0FD64}"/>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6" name="Footer Placeholder 5">
            <a:extLst>
              <a:ext uri="{FF2B5EF4-FFF2-40B4-BE49-F238E27FC236}">
                <a16:creationId xmlns:a16="http://schemas.microsoft.com/office/drawing/2014/main" id="{59862D72-2C0A-08E4-7D5C-DFA28862D2F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1D9A844-332A-844D-ABDC-A4D35953EE9F}"/>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
        <p:nvSpPr>
          <p:cNvPr id="8" name="Text Placeholder 8">
            <a:extLst>
              <a:ext uri="{FF2B5EF4-FFF2-40B4-BE49-F238E27FC236}">
                <a16:creationId xmlns:a16="http://schemas.microsoft.com/office/drawing/2014/main" id="{5A10658D-0A39-4E1E-ECEA-0565E3867D96}"/>
              </a:ext>
            </a:extLst>
          </p:cNvPr>
          <p:cNvSpPr>
            <a:spLocks noGrp="1"/>
          </p:cNvSpPr>
          <p:nvPr>
            <p:ph type="body" sz="quarter" idx="13" hasCustomPrompt="1"/>
          </p:nvPr>
        </p:nvSpPr>
        <p:spPr>
          <a:xfrm>
            <a:off x="358775" y="1077913"/>
            <a:ext cx="11474450" cy="457200"/>
          </a:xfrm>
          <a:prstGeom prst="rect">
            <a:avLst/>
          </a:prstGeom>
        </p:spPr>
        <p:txBody>
          <a:bodyPr/>
          <a:lstStyle>
            <a:lvl1pPr marL="0" indent="0">
              <a:buNone/>
              <a:defRPr/>
            </a:lvl1pPr>
          </a:lstStyle>
          <a:p>
            <a:pPr lvl="0"/>
            <a:r>
              <a:rPr lang="en-US" dirty="0"/>
              <a:t>Subtitle</a:t>
            </a:r>
          </a:p>
        </p:txBody>
      </p:sp>
    </p:spTree>
    <p:extLst>
      <p:ext uri="{BB962C8B-B14F-4D97-AF65-F5344CB8AC3E}">
        <p14:creationId xmlns:p14="http://schemas.microsoft.com/office/powerpoint/2010/main" val="2652832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ADC6-3D4C-C87B-CACE-836D886CF5A7}"/>
              </a:ext>
            </a:extLst>
          </p:cNvPr>
          <p:cNvSpPr>
            <a:spLocks noGrp="1"/>
          </p:cNvSpPr>
          <p:nvPr>
            <p:ph type="title"/>
          </p:nvPr>
        </p:nvSpPr>
        <p:spPr>
          <a:xfrm>
            <a:off x="359434" y="155279"/>
            <a:ext cx="11473132" cy="923024"/>
          </a:xfrm>
          <a:prstGeom prst="rect">
            <a:avLst/>
          </a:prstGeo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A7C97C1-FA26-73CF-E59B-A12683BB4BF3}"/>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4" name="Footer Placeholder 3">
            <a:extLst>
              <a:ext uri="{FF2B5EF4-FFF2-40B4-BE49-F238E27FC236}">
                <a16:creationId xmlns:a16="http://schemas.microsoft.com/office/drawing/2014/main" id="{68769B05-38CD-48EE-4C80-15D43367766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BA4B14B-F0FF-7B8F-1B9E-A525C77FD6B0}"/>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
        <p:nvSpPr>
          <p:cNvPr id="6" name="Text Placeholder 8">
            <a:extLst>
              <a:ext uri="{FF2B5EF4-FFF2-40B4-BE49-F238E27FC236}">
                <a16:creationId xmlns:a16="http://schemas.microsoft.com/office/drawing/2014/main" id="{A1F9D485-5F57-FD4C-6DE8-CBBFE66953E6}"/>
              </a:ext>
            </a:extLst>
          </p:cNvPr>
          <p:cNvSpPr>
            <a:spLocks noGrp="1"/>
          </p:cNvSpPr>
          <p:nvPr>
            <p:ph type="body" sz="quarter" idx="13" hasCustomPrompt="1"/>
          </p:nvPr>
        </p:nvSpPr>
        <p:spPr>
          <a:xfrm>
            <a:off x="358775" y="1077913"/>
            <a:ext cx="11474450" cy="457200"/>
          </a:xfrm>
          <a:prstGeom prst="rect">
            <a:avLst/>
          </a:prstGeom>
        </p:spPr>
        <p:txBody>
          <a:bodyPr/>
          <a:lstStyle>
            <a:lvl1pPr marL="0" indent="0">
              <a:buNone/>
              <a:defRPr/>
            </a:lvl1pPr>
          </a:lstStyle>
          <a:p>
            <a:pPr lvl="0"/>
            <a:r>
              <a:rPr lang="en-US" dirty="0"/>
              <a:t>Subtitle</a:t>
            </a:r>
          </a:p>
        </p:txBody>
      </p:sp>
    </p:spTree>
    <p:extLst>
      <p:ext uri="{BB962C8B-B14F-4D97-AF65-F5344CB8AC3E}">
        <p14:creationId xmlns:p14="http://schemas.microsoft.com/office/powerpoint/2010/main" val="3276270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87F3CD-A2E5-6BEA-15A2-AE86C3CBE6A9}"/>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3" name="Footer Placeholder 2">
            <a:extLst>
              <a:ext uri="{FF2B5EF4-FFF2-40B4-BE49-F238E27FC236}">
                <a16:creationId xmlns:a16="http://schemas.microsoft.com/office/drawing/2014/main" id="{7D08C162-F59B-C2A5-DDF6-739E562F92A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CE748DB-C942-BCC8-BABA-1C16D8BD439D}"/>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Tree>
    <p:extLst>
      <p:ext uri="{BB962C8B-B14F-4D97-AF65-F5344CB8AC3E}">
        <p14:creationId xmlns:p14="http://schemas.microsoft.com/office/powerpoint/2010/main" val="13230727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CA6C-8C6E-52FA-2E2D-6606E4E6AE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7FF58B-3480-7725-F00A-C7D05FD83D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942C1C-C12D-EBDA-0842-DA8BEE00A3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84AFAB-2314-3E50-329A-8B355CD30D80}"/>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6" name="Footer Placeholder 5">
            <a:extLst>
              <a:ext uri="{FF2B5EF4-FFF2-40B4-BE49-F238E27FC236}">
                <a16:creationId xmlns:a16="http://schemas.microsoft.com/office/drawing/2014/main" id="{7DD56418-7FEB-4C80-8ADA-B869259E3DF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8686DF9-DB60-059A-64BC-B527E8FDEACF}"/>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Tree>
    <p:extLst>
      <p:ext uri="{BB962C8B-B14F-4D97-AF65-F5344CB8AC3E}">
        <p14:creationId xmlns:p14="http://schemas.microsoft.com/office/powerpoint/2010/main" val="2974247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C592-E29E-5D86-48A2-FE2CDD65C8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9C4B2E-D3CD-C393-299D-4891ACC235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2FCE32-93CB-7077-0913-61518D8C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C4B5D-31C0-7A10-888D-F352DE812380}"/>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5/7/2024</a:t>
            </a:fld>
            <a:endParaRPr lang="en-US" dirty="0"/>
          </a:p>
        </p:txBody>
      </p:sp>
      <p:sp>
        <p:nvSpPr>
          <p:cNvPr id="6" name="Footer Placeholder 5">
            <a:extLst>
              <a:ext uri="{FF2B5EF4-FFF2-40B4-BE49-F238E27FC236}">
                <a16:creationId xmlns:a16="http://schemas.microsoft.com/office/drawing/2014/main" id="{819E007D-F102-D5E5-2EAD-EF696FE8B4C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9648F253-3323-E1CC-C0AA-44C7B749E6D9}"/>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Tree>
    <p:extLst>
      <p:ext uri="{BB962C8B-B14F-4D97-AF65-F5344CB8AC3E}">
        <p14:creationId xmlns:p14="http://schemas.microsoft.com/office/powerpoint/2010/main" val="3068009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ouble chart with subhea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D7E05D6-7374-2D61-EDA5-E918D98ECE11}"/>
              </a:ext>
            </a:extLst>
          </p:cNvPr>
          <p:cNvSpPr>
            <a:spLocks noGrp="1"/>
          </p:cNvSpPr>
          <p:nvPr>
            <p:ph type="body" sz="quarter" idx="13" hasCustomPrompt="1"/>
          </p:nvPr>
        </p:nvSpPr>
        <p:spPr>
          <a:xfrm>
            <a:off x="457200" y="228599"/>
            <a:ext cx="11277600" cy="676373"/>
          </a:xfrm>
          <a:prstGeom prst="rect">
            <a:avLst/>
          </a:prstGeom>
        </p:spPr>
        <p:txBody>
          <a:bodyPr lIns="0" tIns="0" rIns="0" bIns="0"/>
          <a:lstStyle>
            <a:lvl1pPr marL="0" indent="0">
              <a:buNone/>
              <a:defRPr sz="4800" b="1"/>
            </a:lvl1pPr>
          </a:lstStyle>
          <a:p>
            <a:pPr lvl="0"/>
            <a:r>
              <a:rPr lang="en-US" dirty="0"/>
              <a:t>Header</a:t>
            </a:r>
          </a:p>
        </p:txBody>
      </p:sp>
      <p:sp>
        <p:nvSpPr>
          <p:cNvPr id="4" name="Text Placeholder 3">
            <a:extLst>
              <a:ext uri="{FF2B5EF4-FFF2-40B4-BE49-F238E27FC236}">
                <a16:creationId xmlns:a16="http://schemas.microsoft.com/office/drawing/2014/main" id="{CD75C37E-C10D-FAFA-CCBA-6308199FE414}"/>
              </a:ext>
            </a:extLst>
          </p:cNvPr>
          <p:cNvSpPr>
            <a:spLocks noGrp="1"/>
          </p:cNvSpPr>
          <p:nvPr>
            <p:ph type="body" sz="quarter" idx="14" hasCustomPrompt="1"/>
          </p:nvPr>
        </p:nvSpPr>
        <p:spPr>
          <a:xfrm>
            <a:off x="457200" y="904973"/>
            <a:ext cx="11277600" cy="546755"/>
          </a:xfrm>
          <a:prstGeom prst="rect">
            <a:avLst/>
          </a:prstGeom>
        </p:spPr>
        <p:txBody>
          <a:bodyPr lIns="0" tIns="0" rIns="0" bIns="0" anchor="ctr"/>
          <a:lstStyle>
            <a:lvl1pPr marL="0" indent="0">
              <a:buNone/>
              <a:defRPr sz="3600"/>
            </a:lvl1pPr>
          </a:lstStyle>
          <a:p>
            <a:pPr lvl="0"/>
            <a:r>
              <a:rPr lang="en-US" dirty="0"/>
              <a:t>Subhead</a:t>
            </a:r>
          </a:p>
        </p:txBody>
      </p:sp>
      <p:sp>
        <p:nvSpPr>
          <p:cNvPr id="5" name="Chart Placeholder 4">
            <a:extLst>
              <a:ext uri="{FF2B5EF4-FFF2-40B4-BE49-F238E27FC236}">
                <a16:creationId xmlns:a16="http://schemas.microsoft.com/office/drawing/2014/main" id="{27676D24-FA13-1F6E-E618-CE697E9ADB6B}"/>
              </a:ext>
            </a:extLst>
          </p:cNvPr>
          <p:cNvSpPr>
            <a:spLocks noGrp="1"/>
          </p:cNvSpPr>
          <p:nvPr>
            <p:ph type="chart" sz="quarter" idx="15"/>
          </p:nvPr>
        </p:nvSpPr>
        <p:spPr>
          <a:xfrm>
            <a:off x="457199" y="1600201"/>
            <a:ext cx="5534025" cy="4648199"/>
          </a:xfrm>
          <a:prstGeom prst="rect">
            <a:avLst/>
          </a:prstGeom>
        </p:spPr>
        <p:txBody>
          <a:bodyPr/>
          <a:lstStyle/>
          <a:p>
            <a:endParaRPr lang="en-US" dirty="0"/>
          </a:p>
        </p:txBody>
      </p:sp>
      <p:sp>
        <p:nvSpPr>
          <p:cNvPr id="6" name="Chart Placeholder 4">
            <a:extLst>
              <a:ext uri="{FF2B5EF4-FFF2-40B4-BE49-F238E27FC236}">
                <a16:creationId xmlns:a16="http://schemas.microsoft.com/office/drawing/2014/main" id="{35E88C33-4944-999D-42AA-BAB443153BA0}"/>
              </a:ext>
            </a:extLst>
          </p:cNvPr>
          <p:cNvSpPr>
            <a:spLocks noGrp="1"/>
          </p:cNvSpPr>
          <p:nvPr>
            <p:ph type="chart" sz="quarter" idx="16"/>
          </p:nvPr>
        </p:nvSpPr>
        <p:spPr>
          <a:xfrm>
            <a:off x="6200775" y="1600200"/>
            <a:ext cx="5534025" cy="4648199"/>
          </a:xfrm>
          <a:prstGeom prst="rect">
            <a:avLst/>
          </a:prstGeom>
        </p:spPr>
        <p:txBody>
          <a:bodyPr/>
          <a:lstStyle/>
          <a:p>
            <a:endParaRPr lang="en-US" dirty="0"/>
          </a:p>
        </p:txBody>
      </p:sp>
      <p:sp>
        <p:nvSpPr>
          <p:cNvPr id="12" name="Text Placeholder 11">
            <a:extLst>
              <a:ext uri="{FF2B5EF4-FFF2-40B4-BE49-F238E27FC236}">
                <a16:creationId xmlns:a16="http://schemas.microsoft.com/office/drawing/2014/main" id="{BF1846D1-AD6E-E254-60B7-023EA781C372}"/>
              </a:ext>
            </a:extLst>
          </p:cNvPr>
          <p:cNvSpPr>
            <a:spLocks noGrp="1"/>
          </p:cNvSpPr>
          <p:nvPr>
            <p:ph type="body" sz="quarter" idx="18" hasCustomPrompt="1"/>
          </p:nvPr>
        </p:nvSpPr>
        <p:spPr>
          <a:xfrm>
            <a:off x="4991100" y="6221413"/>
            <a:ext cx="6743700" cy="198437"/>
          </a:xfrm>
          <a:prstGeom prst="rect">
            <a:avLst/>
          </a:prstGeom>
        </p:spPr>
        <p:txBody>
          <a:bodyPr lIns="0" tIns="0" rIns="0" bIns="0" anchor="ctr"/>
          <a:lstStyle>
            <a:lvl1pPr marL="0" indent="0" algn="r">
              <a:buNone/>
              <a:defRPr sz="800"/>
            </a:lvl1pPr>
          </a:lstStyle>
          <a:p>
            <a:pPr lvl="0"/>
            <a:r>
              <a:rPr lang="en-US" dirty="0"/>
              <a:t>Note:</a:t>
            </a:r>
          </a:p>
        </p:txBody>
      </p:sp>
    </p:spTree>
    <p:extLst>
      <p:ext uri="{BB962C8B-B14F-4D97-AF65-F5344CB8AC3E}">
        <p14:creationId xmlns:p14="http://schemas.microsoft.com/office/powerpoint/2010/main" val="3288351341"/>
      </p:ext>
    </p:extLst>
  </p:cSld>
  <p:clrMapOvr>
    <a:masterClrMapping/>
  </p:clrMapOvr>
  <p:extLst>
    <p:ext uri="{DCECCB84-F9BA-43D5-87BE-67443E8EF086}">
      <p15:sldGuideLst xmlns:p15="http://schemas.microsoft.com/office/powerpoint/2012/main">
        <p15:guide id="2" pos="3840">
          <p15:clr>
            <a:srgbClr val="FBAE40"/>
          </p15:clr>
        </p15:guide>
        <p15:guide id="3" orient="horz" pos="3936">
          <p15:clr>
            <a:srgbClr val="FBAE40"/>
          </p15:clr>
        </p15:guide>
        <p15:guide id="4" orient="horz" pos="100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4535-91A7-4F16-B9E9-48532A8FDAFE}"/>
              </a:ext>
            </a:extLst>
          </p:cNvPr>
          <p:cNvSpPr>
            <a:spLocks noGrp="1"/>
          </p:cNvSpPr>
          <p:nvPr>
            <p:ph type="title"/>
          </p:nvPr>
        </p:nvSpPr>
        <p:spPr>
          <a:xfrm>
            <a:off x="393192" y="184542"/>
            <a:ext cx="11402568" cy="1161288"/>
          </a:xfrm>
          <a:prstGeom prst="rect">
            <a:avLst/>
          </a:prstGeom>
        </p:spPr>
        <p:txBody>
          <a:bodyPr/>
          <a:lstStyle>
            <a:lvl1pPr>
              <a:defRPr b="1">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7AA4F1-CA2B-4ABB-89E0-4086E05C21D9}"/>
              </a:ext>
            </a:extLst>
          </p:cNvPr>
          <p:cNvSpPr>
            <a:spLocks noGrp="1"/>
          </p:cNvSpPr>
          <p:nvPr>
            <p:ph idx="1"/>
          </p:nvPr>
        </p:nvSpPr>
        <p:spPr>
          <a:xfrm>
            <a:off x="393192" y="1362456"/>
            <a:ext cx="11402568" cy="4814507"/>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FF2B5EF4-FFF2-40B4-BE49-F238E27FC236}">
                <a16:creationId xmlns:a16="http://schemas.microsoft.com/office/drawing/2014/main" id="{DF7DAB35-0D67-4AA4-956E-5D85E88583D6}"/>
              </a:ext>
            </a:extLst>
          </p:cNvPr>
          <p:cNvSpPr>
            <a:spLocks noGrp="1"/>
          </p:cNvSpPr>
          <p:nvPr>
            <p:ph sz="quarter" idx="10"/>
          </p:nvPr>
        </p:nvSpPr>
        <p:spPr>
          <a:xfrm>
            <a:off x="393192" y="6176963"/>
            <a:ext cx="11798808" cy="228600"/>
          </a:xfrm>
          <a:prstGeom prst="rect">
            <a:avLst/>
          </a:prstGeom>
        </p:spPr>
        <p:txBody>
          <a:bodyPr anchor="ctr">
            <a:noAutofit/>
          </a:bodyPr>
          <a:lstStyle>
            <a:lvl1pPr>
              <a:buNone/>
              <a:defRPr sz="1000"/>
            </a:lvl1pPr>
            <a:lvl2pPr>
              <a:buNone/>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173900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6249042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3295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059F623-A102-49E5-9A8A-10514C3A75B9}"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4475B0-BFE3-45F2-A1CB-9277F22A0C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1333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endParaRPr lang="en-US" dirty="0"/>
          </a:p>
        </p:txBody>
      </p:sp>
    </p:spTree>
    <p:extLst>
      <p:ext uri="{BB962C8B-B14F-4D97-AF65-F5344CB8AC3E}">
        <p14:creationId xmlns:p14="http://schemas.microsoft.com/office/powerpoint/2010/main" val="1192560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001368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6689575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62698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069460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303715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962511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569722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9996486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4145456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9576829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406576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40191448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7FC44-C41C-4CDB-8181-E1FEA32BDC08}"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4191516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6EA31-443B-4A09-B678-0E79A461CCFA}"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127392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1E0FFB-1FB7-43D1-8527-0F0C90E7F19F}"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2889558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77400-DF99-4B22-AD14-C23EAF8251D8}" type="datetime1">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32587236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C9D00-EC16-4369-81E9-202555C259D9}" type="datetime1">
              <a:rPr lang="en-US" smtClean="0"/>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3814858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FD102-785D-4EE6-8F14-0BEE2905897E}" type="datetime1">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52113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1462307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F344-7C49-4F0C-86F8-7D68E7FE2A76}" type="datetime1">
              <a:rPr lang="en-US" smtClean="0"/>
              <a:t>5/7/2024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3370625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DAB5A4-6944-4F81-BCD3-73085ED2E038}" type="datetime1">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2482186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B19635-8351-4371-89B4-7BAAC45DB3C9}" type="datetime1">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7830251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D9D20-AAC6-43DE-A051-324ECC3DBE72}"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3943747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F217C-09B1-435B-AB90-9CA37AD8ECC4}"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5C84B-BBE4-47B5-B7D0-5AEF01BAA584}" type="slidenum">
              <a:rPr lang="en-US" smtClean="0"/>
              <a:t>‹#›</a:t>
            </a:fld>
            <a:endParaRPr lang="en-US" dirty="0"/>
          </a:p>
        </p:txBody>
      </p:sp>
    </p:spTree>
    <p:extLst>
      <p:ext uri="{BB962C8B-B14F-4D97-AF65-F5344CB8AC3E}">
        <p14:creationId xmlns:p14="http://schemas.microsoft.com/office/powerpoint/2010/main" val="1169617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7B5039E-7693-4DBB-AEF6-2B2462A50651}" type="slidenum">
              <a:rPr lang="en-US" altLang="en-US"/>
              <a:pPr>
                <a:defRPr/>
              </a:pPr>
              <a:t>‹#›</a:t>
            </a:fld>
            <a:endParaRPr lang="en-US" altLang="en-US" dirty="0"/>
          </a:p>
        </p:txBody>
      </p:sp>
    </p:spTree>
    <p:extLst>
      <p:ext uri="{BB962C8B-B14F-4D97-AF65-F5344CB8AC3E}">
        <p14:creationId xmlns:p14="http://schemas.microsoft.com/office/powerpoint/2010/main" val="2711593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26B9872-4EF2-4084-9C05-2BB522B2106F}" type="slidenum">
              <a:rPr lang="en-US" altLang="en-US"/>
              <a:pPr>
                <a:defRPr/>
              </a:pPr>
              <a:t>‹#›</a:t>
            </a:fld>
            <a:endParaRPr lang="en-US" altLang="en-US" dirty="0"/>
          </a:p>
        </p:txBody>
      </p:sp>
    </p:spTree>
    <p:extLst>
      <p:ext uri="{BB962C8B-B14F-4D97-AF65-F5344CB8AC3E}">
        <p14:creationId xmlns:p14="http://schemas.microsoft.com/office/powerpoint/2010/main" val="1404212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8563C0A-F1E3-41BA-959C-5E45A0396BEE}" type="slidenum">
              <a:rPr lang="en-US" altLang="en-US"/>
              <a:pPr>
                <a:defRPr/>
              </a:pPr>
              <a:t>‹#›</a:t>
            </a:fld>
            <a:endParaRPr lang="en-US" altLang="en-US" dirty="0"/>
          </a:p>
        </p:txBody>
      </p:sp>
    </p:spTree>
    <p:extLst>
      <p:ext uri="{BB962C8B-B14F-4D97-AF65-F5344CB8AC3E}">
        <p14:creationId xmlns:p14="http://schemas.microsoft.com/office/powerpoint/2010/main" val="2206102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A70FCD-FCBB-49C9-BC1F-8EFA2F96BA4A}" type="slidenum">
              <a:rPr lang="en-US" altLang="en-US"/>
              <a:pPr>
                <a:defRPr/>
              </a:pPr>
              <a:t>‹#›</a:t>
            </a:fld>
            <a:endParaRPr lang="en-US" altLang="en-US" dirty="0"/>
          </a:p>
        </p:txBody>
      </p:sp>
    </p:spTree>
    <p:extLst>
      <p:ext uri="{BB962C8B-B14F-4D97-AF65-F5344CB8AC3E}">
        <p14:creationId xmlns:p14="http://schemas.microsoft.com/office/powerpoint/2010/main" val="19966220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A75CEC8-1483-4AAD-BD0B-20349F2A7B80}" type="slidenum">
              <a:rPr lang="en-US" altLang="en-US"/>
              <a:pPr>
                <a:defRPr/>
              </a:pPr>
              <a:t>‹#›</a:t>
            </a:fld>
            <a:endParaRPr lang="en-US" altLang="en-US" dirty="0"/>
          </a:p>
        </p:txBody>
      </p:sp>
    </p:spTree>
    <p:extLst>
      <p:ext uri="{BB962C8B-B14F-4D97-AF65-F5344CB8AC3E}">
        <p14:creationId xmlns:p14="http://schemas.microsoft.com/office/powerpoint/2010/main" val="263470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1BF0A-1465-43D4-858A-7D330BE253C1}" type="datetimeFigureOut">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852D3-BBCC-482D-BF30-88FBA6E46376}" type="slidenum">
              <a:rPr lang="en-US" smtClean="0"/>
              <a:t>‹#›</a:t>
            </a:fld>
            <a:endParaRPr lang="en-US" dirty="0"/>
          </a:p>
        </p:txBody>
      </p:sp>
    </p:spTree>
    <p:extLst>
      <p:ext uri="{BB962C8B-B14F-4D97-AF65-F5344CB8AC3E}">
        <p14:creationId xmlns:p14="http://schemas.microsoft.com/office/powerpoint/2010/main" val="20439440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769EF9E-69D8-47A9-A0D6-9546CD2CA65E}" type="slidenum">
              <a:rPr lang="en-US" altLang="en-US"/>
              <a:pPr>
                <a:defRPr/>
              </a:pPr>
              <a:t>‹#›</a:t>
            </a:fld>
            <a:endParaRPr lang="en-US" altLang="en-US" dirty="0"/>
          </a:p>
        </p:txBody>
      </p:sp>
    </p:spTree>
    <p:extLst>
      <p:ext uri="{BB962C8B-B14F-4D97-AF65-F5344CB8AC3E}">
        <p14:creationId xmlns:p14="http://schemas.microsoft.com/office/powerpoint/2010/main" val="7580695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9BA7AA6-A718-4887-A759-C90D912623E4}" type="slidenum">
              <a:rPr lang="en-US" altLang="en-US"/>
              <a:pPr>
                <a:defRPr/>
              </a:pPr>
              <a:t>‹#›</a:t>
            </a:fld>
            <a:endParaRPr lang="en-US" altLang="en-US" dirty="0"/>
          </a:p>
        </p:txBody>
      </p:sp>
    </p:spTree>
    <p:extLst>
      <p:ext uri="{BB962C8B-B14F-4D97-AF65-F5344CB8AC3E}">
        <p14:creationId xmlns:p14="http://schemas.microsoft.com/office/powerpoint/2010/main" val="39432309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F54F51E-5B95-4F34-B72C-7EA21BB577A7}" type="slidenum">
              <a:rPr lang="en-US" altLang="en-US"/>
              <a:pPr>
                <a:defRPr/>
              </a:pPr>
              <a:t>‹#›</a:t>
            </a:fld>
            <a:endParaRPr lang="en-US" altLang="en-US" dirty="0"/>
          </a:p>
        </p:txBody>
      </p:sp>
    </p:spTree>
    <p:extLst>
      <p:ext uri="{BB962C8B-B14F-4D97-AF65-F5344CB8AC3E}">
        <p14:creationId xmlns:p14="http://schemas.microsoft.com/office/powerpoint/2010/main" val="22663394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25383B0-ADAD-40A2-A6D9-F19F3F63B45F}" type="slidenum">
              <a:rPr lang="en-US" altLang="en-US"/>
              <a:pPr>
                <a:defRPr/>
              </a:pPr>
              <a:t>‹#›</a:t>
            </a:fld>
            <a:endParaRPr lang="en-US" altLang="en-US" dirty="0"/>
          </a:p>
        </p:txBody>
      </p:sp>
    </p:spTree>
    <p:extLst>
      <p:ext uri="{BB962C8B-B14F-4D97-AF65-F5344CB8AC3E}">
        <p14:creationId xmlns:p14="http://schemas.microsoft.com/office/powerpoint/2010/main" val="21122526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4E5EE68-770A-4248-90D2-13035766CD98}" type="slidenum">
              <a:rPr lang="en-US" altLang="en-US"/>
              <a:pPr>
                <a:defRPr/>
              </a:pPr>
              <a:t>‹#›</a:t>
            </a:fld>
            <a:endParaRPr lang="en-US" altLang="en-US" dirty="0"/>
          </a:p>
        </p:txBody>
      </p:sp>
    </p:spTree>
    <p:extLst>
      <p:ext uri="{BB962C8B-B14F-4D97-AF65-F5344CB8AC3E}">
        <p14:creationId xmlns:p14="http://schemas.microsoft.com/office/powerpoint/2010/main" val="10406755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A4EC42-0674-4F9B-88E4-750ACF48A69E}" type="slidenum">
              <a:rPr lang="en-US" altLang="en-US"/>
              <a:pPr>
                <a:defRPr/>
              </a:pPr>
              <a:t>‹#›</a:t>
            </a:fld>
            <a:endParaRPr lang="en-US" altLang="en-US" dirty="0"/>
          </a:p>
        </p:txBody>
      </p:sp>
    </p:spTree>
    <p:extLst>
      <p:ext uri="{BB962C8B-B14F-4D97-AF65-F5344CB8AC3E}">
        <p14:creationId xmlns:p14="http://schemas.microsoft.com/office/powerpoint/2010/main" val="29027873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1315365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445454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491530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230418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1.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image" Target="../media/image8.emf"/><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image" Target="../media/image7.png"/><Relationship Id="rId5" Type="http://schemas.openxmlformats.org/officeDocument/2006/relationships/slideLayout" Target="../slideLayouts/slideLayout160.xml"/><Relationship Id="rId10" Type="http://schemas.microsoft.com/office/2007/relationships/hdphoto" Target="../media/hdphoto1.wdp"/><Relationship Id="rId4" Type="http://schemas.openxmlformats.org/officeDocument/2006/relationships/slideLayout" Target="../slideLayouts/slideLayout159.xml"/><Relationship Id="rId9"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5" Type="http://schemas.openxmlformats.org/officeDocument/2006/relationships/theme" Target="../theme/theme15.xml"/><Relationship Id="rId4"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theme" Target="../theme/theme16.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1BF0A-1465-43D4-858A-7D330BE253C1}" type="datetimeFigureOut">
              <a:rPr lang="en-US" smtClean="0"/>
              <a:t>5/7/2024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52D3-BBCC-482D-BF30-88FBA6E46376}" type="slidenum">
              <a:rPr lang="en-US" smtClean="0"/>
              <a:t>‹#›</a:t>
            </a:fld>
            <a:endParaRPr lang="en-US" dirty="0"/>
          </a:p>
        </p:txBody>
      </p:sp>
    </p:spTree>
    <p:extLst>
      <p:ext uri="{BB962C8B-B14F-4D97-AF65-F5344CB8AC3E}">
        <p14:creationId xmlns:p14="http://schemas.microsoft.com/office/powerpoint/2010/main" val="3219795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fld id="{AA13F2C7-4D59-4D0A-9984-5615E78CD783}" type="datetimeFigureOut">
              <a:rPr lang="en-US" smtClean="0">
                <a:solidFill>
                  <a:prstClr val="black">
                    <a:tint val="75000"/>
                  </a:prstClr>
                </a:solidFill>
              </a:rPr>
              <a:pPr/>
              <a:t>5/7/2024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fld id="{50EC2427-FC24-45B6-B1D7-50998AD85C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51523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defTabSz="1218840" rtl="0" eaLnBrk="1" latinLnBrk="0" hangingPunct="1">
        <a:spcBef>
          <a:spcPct val="0"/>
        </a:spcBef>
        <a:buNone/>
        <a:defRPr sz="5867" kern="1200">
          <a:solidFill>
            <a:schemeClr val="tx1"/>
          </a:solidFill>
          <a:latin typeface="+mj-lt"/>
          <a:ea typeface="+mj-ea"/>
          <a:cs typeface="+mj-cs"/>
        </a:defRPr>
      </a:lvl1pPr>
    </p:titleStyle>
    <p:bodyStyle>
      <a:lvl1pPr marL="457059" indent="-457059" algn="l" defTabSz="12188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310" indent="-380888" algn="l" defTabSz="12188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545" indent="-304704" algn="l" defTabSz="12188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0" indent="-304704" algn="l" defTabSz="12188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382" indent="-304704" algn="l" defTabSz="12188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1792" indent="-304704" algn="l" defTabSz="12188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216" indent="-304704" algn="l" defTabSz="12188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0632" indent="-304704" algn="l" defTabSz="12188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048" indent="-304704" algn="l" defTabSz="12188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840" rtl="0" eaLnBrk="1" latinLnBrk="0" hangingPunct="1">
        <a:defRPr sz="2400" kern="1200">
          <a:solidFill>
            <a:schemeClr val="tx1"/>
          </a:solidFill>
          <a:latin typeface="+mn-lt"/>
          <a:ea typeface="+mn-ea"/>
          <a:cs typeface="+mn-cs"/>
        </a:defRPr>
      </a:lvl1pPr>
      <a:lvl2pPr marL="609411" algn="l" defTabSz="1218840" rtl="0" eaLnBrk="1" latinLnBrk="0" hangingPunct="1">
        <a:defRPr sz="2400" kern="1200">
          <a:solidFill>
            <a:schemeClr val="tx1"/>
          </a:solidFill>
          <a:latin typeface="+mn-lt"/>
          <a:ea typeface="+mn-ea"/>
          <a:cs typeface="+mn-cs"/>
        </a:defRPr>
      </a:lvl2pPr>
      <a:lvl3pPr marL="1218840" algn="l" defTabSz="1218840" rtl="0" eaLnBrk="1" latinLnBrk="0" hangingPunct="1">
        <a:defRPr sz="2400" kern="1200">
          <a:solidFill>
            <a:schemeClr val="tx1"/>
          </a:solidFill>
          <a:latin typeface="+mn-lt"/>
          <a:ea typeface="+mn-ea"/>
          <a:cs typeface="+mn-cs"/>
        </a:defRPr>
      </a:lvl3pPr>
      <a:lvl4pPr marL="1828256" algn="l" defTabSz="1218840" rtl="0" eaLnBrk="1" latinLnBrk="0" hangingPunct="1">
        <a:defRPr sz="2400" kern="1200">
          <a:solidFill>
            <a:schemeClr val="tx1"/>
          </a:solidFill>
          <a:latin typeface="+mn-lt"/>
          <a:ea typeface="+mn-ea"/>
          <a:cs typeface="+mn-cs"/>
        </a:defRPr>
      </a:lvl4pPr>
      <a:lvl5pPr marL="2437678" algn="l" defTabSz="1218840" rtl="0" eaLnBrk="1" latinLnBrk="0" hangingPunct="1">
        <a:defRPr sz="2400" kern="1200">
          <a:solidFill>
            <a:schemeClr val="tx1"/>
          </a:solidFill>
          <a:latin typeface="+mn-lt"/>
          <a:ea typeface="+mn-ea"/>
          <a:cs typeface="+mn-cs"/>
        </a:defRPr>
      </a:lvl5pPr>
      <a:lvl6pPr marL="3047088" algn="l" defTabSz="1218840" rtl="0" eaLnBrk="1" latinLnBrk="0" hangingPunct="1">
        <a:defRPr sz="2400" kern="1200">
          <a:solidFill>
            <a:schemeClr val="tx1"/>
          </a:solidFill>
          <a:latin typeface="+mn-lt"/>
          <a:ea typeface="+mn-ea"/>
          <a:cs typeface="+mn-cs"/>
        </a:defRPr>
      </a:lvl6pPr>
      <a:lvl7pPr marL="3656499" algn="l" defTabSz="1218840" rtl="0" eaLnBrk="1" latinLnBrk="0" hangingPunct="1">
        <a:defRPr sz="2400" kern="1200">
          <a:solidFill>
            <a:schemeClr val="tx1"/>
          </a:solidFill>
          <a:latin typeface="+mn-lt"/>
          <a:ea typeface="+mn-ea"/>
          <a:cs typeface="+mn-cs"/>
        </a:defRPr>
      </a:lvl7pPr>
      <a:lvl8pPr marL="4265920" algn="l" defTabSz="1218840" rtl="0" eaLnBrk="1" latinLnBrk="0" hangingPunct="1">
        <a:defRPr sz="2400" kern="1200">
          <a:solidFill>
            <a:schemeClr val="tx1"/>
          </a:solidFill>
          <a:latin typeface="+mn-lt"/>
          <a:ea typeface="+mn-ea"/>
          <a:cs typeface="+mn-cs"/>
        </a:defRPr>
      </a:lvl8pPr>
      <a:lvl9pPr marL="4875337" algn="l" defTabSz="121884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chor="ctr">
            <a:normAutofit/>
          </a:bodyPr>
          <a:lstStyle/>
          <a:p>
            <a:r>
              <a:t>Title Text</a:t>
            </a:r>
          </a:p>
        </p:txBody>
      </p:sp>
      <p:sp>
        <p:nvSpPr>
          <p:cNvPr id="3" name="Shape 3"/>
          <p:cNvSpPr>
            <a:spLocks noGrp="1"/>
          </p:cNvSpPr>
          <p:nvPr>
            <p:ph type="body" idx="1"/>
          </p:nvPr>
        </p:nvSpPr>
        <p:spPr>
          <a:xfrm>
            <a:off x="838200" y="1825625"/>
            <a:ext cx="10515600" cy="4351339"/>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101918" y="6411958"/>
            <a:ext cx="251990" cy="253914"/>
          </a:xfrm>
          <a:prstGeom prst="rect">
            <a:avLst/>
          </a:prstGeom>
          <a:ln w="12700">
            <a:miter lim="400000"/>
          </a:ln>
        </p:spPr>
        <p:txBody>
          <a:bodyPr wrap="none" lIns="34289" tIns="34289" rIns="34289" bIns="34289" anchor="ctr">
            <a:spAutoFit/>
          </a:bodyPr>
          <a:lstStyle>
            <a:lvl1pPr algn="r">
              <a:defRPr sz="1200">
                <a:solidFill>
                  <a:srgbClr val="888888"/>
                </a:solidFill>
              </a:defRPr>
            </a:lvl1pPr>
          </a:lstStyle>
          <a:p>
            <a:pPr defTabSz="912519" hangingPunct="0"/>
            <a:fld id="{86CB4B4D-7CA3-9044-876B-883B54F8677D}" type="slidenum">
              <a:rPr lang="en-US" kern="0" smtClean="0">
                <a:sym typeface="Calibri"/>
              </a:rPr>
              <a:pPr defTabSz="912519" hangingPunct="0"/>
              <a:t>‹#›</a:t>
            </a:fld>
            <a:endParaRPr lang="en-US" kern="0" dirty="0">
              <a:sym typeface="Calibri"/>
            </a:endParaRPr>
          </a:p>
        </p:txBody>
      </p:sp>
    </p:spTree>
    <p:extLst>
      <p:ext uri="{BB962C8B-B14F-4D97-AF65-F5344CB8AC3E}">
        <p14:creationId xmlns:p14="http://schemas.microsoft.com/office/powerpoint/2010/main" val="271028144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ransition spd="med"/>
  <p:txStyles>
    <p:titleStyle>
      <a:lvl1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2519"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157" marR="0" indent="-228157"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2407" marR="0" indent="-266147"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1893" marR="0" indent="-319375"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3644" marR="0" indent="-354934"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79864" marR="0" indent="-354934"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36123" marR="0" indent="-354934"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2381" marR="0" indent="-354934"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48694" marR="0" indent="-354934"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04900" marR="0" indent="-354934" algn="l" defTabSz="912519"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6207"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2519"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68778"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5037"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1350"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37554"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3760"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49967" algn="r" defTabSz="91251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52D3-BBCC-482D-BF30-88FBA6E46376}" type="slidenum">
              <a:rPr lang="en-US" smtClean="0"/>
              <a:t>‹#›</a:t>
            </a:fld>
            <a:endParaRPr lang="en-US" dirty="0"/>
          </a:p>
        </p:txBody>
      </p:sp>
    </p:spTree>
    <p:extLst>
      <p:ext uri="{BB962C8B-B14F-4D97-AF65-F5344CB8AC3E}">
        <p14:creationId xmlns:p14="http://schemas.microsoft.com/office/powerpoint/2010/main" val="367260587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00" tIns="45650" rIns="91300" bIns="4565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00" tIns="45650" rIns="91300" bIns="456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300" tIns="45650" rIns="91300" bIns="45650" rtlCol="0" anchor="ctr"/>
          <a:lstStyle>
            <a:lvl1pPr algn="l">
              <a:defRPr sz="1600">
                <a:solidFill>
                  <a:schemeClr val="tx1">
                    <a:tint val="75000"/>
                  </a:schemeClr>
                </a:solidFill>
              </a:defRPr>
            </a:lvl1pPr>
          </a:lstStyle>
          <a:p>
            <a:pPr defTabSz="1217070"/>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00" tIns="45650" rIns="91300" bIns="45650" rtlCol="0" anchor="ctr"/>
          <a:lstStyle>
            <a:lvl1pPr algn="ctr">
              <a:defRPr sz="1600">
                <a:solidFill>
                  <a:schemeClr val="tx1">
                    <a:tint val="75000"/>
                  </a:schemeClr>
                </a:solidFill>
              </a:defRPr>
            </a:lvl1pPr>
          </a:lstStyle>
          <a:p>
            <a:pPr defTabSz="12170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00" tIns="45650" rIns="91300" bIns="45650" rtlCol="0" anchor="ctr"/>
          <a:lstStyle>
            <a:lvl1pPr algn="r">
              <a:defRPr sz="1600">
                <a:solidFill>
                  <a:schemeClr val="tx1">
                    <a:tint val="75000"/>
                  </a:schemeClr>
                </a:solidFill>
              </a:defRPr>
            </a:lvl1pPr>
          </a:lstStyle>
          <a:p>
            <a:pPr defTabSz="1217070"/>
            <a:fld id="{50EC2427-FC24-45B6-B1D7-50998AD85C7D}" type="slidenum">
              <a:rPr lang="en-US" smtClean="0">
                <a:solidFill>
                  <a:prstClr val="black">
                    <a:tint val="75000"/>
                  </a:prstClr>
                </a:solidFill>
              </a:rPr>
              <a:pPr defTabSz="1217070"/>
              <a:t>‹#›</a:t>
            </a:fld>
            <a:endParaRPr lang="en-US" dirty="0">
              <a:solidFill>
                <a:prstClr val="black">
                  <a:tint val="75000"/>
                </a:prstClr>
              </a:solidFill>
            </a:endParaRPr>
          </a:p>
        </p:txBody>
      </p:sp>
    </p:spTree>
    <p:extLst>
      <p:ext uri="{BB962C8B-B14F-4D97-AF65-F5344CB8AC3E}">
        <p14:creationId xmlns:p14="http://schemas.microsoft.com/office/powerpoint/2010/main" val="5003773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ctr" defTabSz="1217070" rtl="0" eaLnBrk="1" latinLnBrk="0" hangingPunct="1">
        <a:spcBef>
          <a:spcPct val="0"/>
        </a:spcBef>
        <a:buNone/>
        <a:defRPr sz="5867" kern="1200">
          <a:solidFill>
            <a:schemeClr val="tx1"/>
          </a:solidFill>
          <a:latin typeface="+mj-lt"/>
          <a:ea typeface="+mj-ea"/>
          <a:cs typeface="+mj-cs"/>
        </a:defRPr>
      </a:lvl1pPr>
    </p:titleStyle>
    <p:bodyStyle>
      <a:lvl1pPr marL="456351" indent="-456351" algn="l" defTabSz="12170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88894" indent="-380337" algn="l" defTabSz="12170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1303" indent="-304232" algn="l" defTabSz="12170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29813" indent="-304232" algn="l" defTabSz="12170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38370" indent="-304232" algn="l" defTabSz="12170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46836" indent="-304232" algn="l" defTabSz="12170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55394" indent="-304232" algn="l" defTabSz="12170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63907" indent="-304232" algn="l" defTabSz="12170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2417" indent="-304232" algn="l" defTabSz="12170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7070" rtl="0" eaLnBrk="1" latinLnBrk="0" hangingPunct="1">
        <a:defRPr sz="2400" kern="1200">
          <a:solidFill>
            <a:schemeClr val="tx1"/>
          </a:solidFill>
          <a:latin typeface="+mn-lt"/>
          <a:ea typeface="+mn-ea"/>
          <a:cs typeface="+mn-cs"/>
        </a:defRPr>
      </a:lvl1pPr>
      <a:lvl2pPr marL="608467" algn="l" defTabSz="1217070" rtl="0" eaLnBrk="1" latinLnBrk="0" hangingPunct="1">
        <a:defRPr sz="2400" kern="1200">
          <a:solidFill>
            <a:schemeClr val="tx1"/>
          </a:solidFill>
          <a:latin typeface="+mn-lt"/>
          <a:ea typeface="+mn-ea"/>
          <a:cs typeface="+mn-cs"/>
        </a:defRPr>
      </a:lvl2pPr>
      <a:lvl3pPr marL="1217070" algn="l" defTabSz="1217070" rtl="0" eaLnBrk="1" latinLnBrk="0" hangingPunct="1">
        <a:defRPr sz="2400" kern="1200">
          <a:solidFill>
            <a:schemeClr val="tx1"/>
          </a:solidFill>
          <a:latin typeface="+mn-lt"/>
          <a:ea typeface="+mn-ea"/>
          <a:cs typeface="+mn-cs"/>
        </a:defRPr>
      </a:lvl3pPr>
      <a:lvl4pPr marL="1825581" algn="l" defTabSz="1217070" rtl="0" eaLnBrk="1" latinLnBrk="0" hangingPunct="1">
        <a:defRPr sz="2400" kern="1200">
          <a:solidFill>
            <a:schemeClr val="tx1"/>
          </a:solidFill>
          <a:latin typeface="+mn-lt"/>
          <a:ea typeface="+mn-ea"/>
          <a:cs typeface="+mn-cs"/>
        </a:defRPr>
      </a:lvl4pPr>
      <a:lvl5pPr marL="2434138" algn="l" defTabSz="1217070" rtl="0" eaLnBrk="1" latinLnBrk="0" hangingPunct="1">
        <a:defRPr sz="2400" kern="1200">
          <a:solidFill>
            <a:schemeClr val="tx1"/>
          </a:solidFill>
          <a:latin typeface="+mn-lt"/>
          <a:ea typeface="+mn-ea"/>
          <a:cs typeface="+mn-cs"/>
        </a:defRPr>
      </a:lvl5pPr>
      <a:lvl6pPr marL="3042604" algn="l" defTabSz="1217070" rtl="0" eaLnBrk="1" latinLnBrk="0" hangingPunct="1">
        <a:defRPr sz="2400" kern="1200">
          <a:solidFill>
            <a:schemeClr val="tx1"/>
          </a:solidFill>
          <a:latin typeface="+mn-lt"/>
          <a:ea typeface="+mn-ea"/>
          <a:cs typeface="+mn-cs"/>
        </a:defRPr>
      </a:lvl6pPr>
      <a:lvl7pPr marL="3651071" algn="l" defTabSz="1217070" rtl="0" eaLnBrk="1" latinLnBrk="0" hangingPunct="1">
        <a:defRPr sz="2400" kern="1200">
          <a:solidFill>
            <a:schemeClr val="tx1"/>
          </a:solidFill>
          <a:latin typeface="+mn-lt"/>
          <a:ea typeface="+mn-ea"/>
          <a:cs typeface="+mn-cs"/>
        </a:defRPr>
      </a:lvl7pPr>
      <a:lvl8pPr marL="4259628" algn="l" defTabSz="1217070" rtl="0" eaLnBrk="1" latinLnBrk="0" hangingPunct="1">
        <a:defRPr sz="2400" kern="1200">
          <a:solidFill>
            <a:schemeClr val="tx1"/>
          </a:solidFill>
          <a:latin typeface="+mn-lt"/>
          <a:ea typeface="+mn-ea"/>
          <a:cs typeface="+mn-cs"/>
        </a:defRPr>
      </a:lvl8pPr>
      <a:lvl9pPr marL="4868166" algn="l" defTabSz="12170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a:extLst>
              <a:ext uri="{FF2B5EF4-FFF2-40B4-BE49-F238E27FC236}">
                <a16:creationId xmlns:a16="http://schemas.microsoft.com/office/drawing/2014/main" id="{B50DEE7B-E2FA-CAFB-5B39-7DB528AE5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D5603-2650-416E-807E-D728D69928D7}" type="datetime1">
              <a:rPr lang="en-US" smtClean="0"/>
              <a:t>5/7/2024</a:t>
            </a:fld>
            <a:endParaRPr lang="en-US" dirty="0"/>
          </a:p>
        </p:txBody>
      </p:sp>
      <p:sp>
        <p:nvSpPr>
          <p:cNvPr id="18" name="Footer Placeholder 4">
            <a:extLst>
              <a:ext uri="{FF2B5EF4-FFF2-40B4-BE49-F238E27FC236}">
                <a16:creationId xmlns:a16="http://schemas.microsoft.com/office/drawing/2014/main" id="{DCB07909-A856-5FBC-C220-199A7048C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0F9C1609-72EE-47FA-A899-17B343B630A2}" type="slidenum">
              <a:rPr lang="en-US" smtClean="0"/>
              <a:pPr/>
              <a:t>‹#›</a:t>
            </a:fld>
            <a:endParaRPr lang="en-US" dirty="0"/>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7581" y="3296109"/>
            <a:ext cx="452903" cy="6670884"/>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2"/>
          <a:stretch>
            <a:fillRect/>
          </a:stretch>
        </p:blipFill>
        <p:spPr>
          <a:xfrm>
            <a:off x="859742" y="6399583"/>
            <a:ext cx="298463" cy="462716"/>
          </a:xfrm>
          <a:prstGeom prst="rect">
            <a:avLst/>
          </a:prstGeom>
        </p:spPr>
      </p:pic>
      <p:sp>
        <p:nvSpPr>
          <p:cNvPr id="36" name="TextBox 35">
            <a:extLst>
              <a:ext uri="{FF2B5EF4-FFF2-40B4-BE49-F238E27FC236}">
                <a16:creationId xmlns:a16="http://schemas.microsoft.com/office/drawing/2014/main" id="{1A771631-8EDB-1C98-4A91-5AE9410741AD}"/>
              </a:ext>
            </a:extLst>
          </p:cNvPr>
          <p:cNvSpPr txBox="1"/>
          <p:nvPr userDrawn="1"/>
        </p:nvSpPr>
        <p:spPr>
          <a:xfrm>
            <a:off x="5696309" y="6453046"/>
            <a:ext cx="6203488" cy="369332"/>
          </a:xfrm>
          <a:prstGeom prst="rect">
            <a:avLst/>
          </a:prstGeom>
          <a:noFill/>
        </p:spPr>
        <p:txBody>
          <a:bodyPr wrap="square" rtlCol="0">
            <a:spAutoFit/>
          </a:bodyPr>
          <a:lstStyle/>
          <a:p>
            <a:r>
              <a:rPr lang="en-US" b="1" dirty="0">
                <a:solidFill>
                  <a:schemeClr val="bg1"/>
                </a:solidFill>
                <a:latin typeface="Raleway Light" pitchFamily="2" charset="0"/>
              </a:rPr>
              <a:t>LET’S GO </a:t>
            </a:r>
            <a:r>
              <a:rPr lang="en-US" dirty="0">
                <a:solidFill>
                  <a:schemeClr val="bg1"/>
                </a:solidFill>
                <a:latin typeface="Raleway" pitchFamily="2" charset="77"/>
              </a:rPr>
              <a:t>CLARK COUNTY BOARD OF COMMISSIONERS</a:t>
            </a:r>
          </a:p>
        </p:txBody>
      </p:sp>
    </p:spTree>
    <p:extLst>
      <p:ext uri="{BB962C8B-B14F-4D97-AF65-F5344CB8AC3E}">
        <p14:creationId xmlns:p14="http://schemas.microsoft.com/office/powerpoint/2010/main" val="418632237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71620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ECD436E-9469-4A47-9B7A-C54018B98BDB}" type="datetimeFigureOut">
              <a:rPr lang="en-US">
                <a:solidFill>
                  <a:prstClr val="black">
                    <a:tint val="75000"/>
                  </a:prstClr>
                </a:solidFill>
              </a:rPr>
              <a:pPr>
                <a:defRPr/>
              </a:pPr>
              <a:t>5/7/2024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3236A1C-624B-4F12-9849-C9F4E64CA89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228887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ranklin Gothic Demi Cond" pitchFamily="34" charset="0"/>
        </a:defRPr>
      </a:lvl2pPr>
      <a:lvl3pPr algn="ctr" rtl="0" eaLnBrk="0" fontAlgn="base" hangingPunct="0">
        <a:spcBef>
          <a:spcPct val="0"/>
        </a:spcBef>
        <a:spcAft>
          <a:spcPct val="0"/>
        </a:spcAft>
        <a:defRPr sz="4400">
          <a:solidFill>
            <a:schemeClr val="tx1"/>
          </a:solidFill>
          <a:latin typeface="Franklin Gothic Demi Cond" pitchFamily="34" charset="0"/>
        </a:defRPr>
      </a:lvl3pPr>
      <a:lvl4pPr algn="ctr" rtl="0" eaLnBrk="0" fontAlgn="base" hangingPunct="0">
        <a:spcBef>
          <a:spcPct val="0"/>
        </a:spcBef>
        <a:spcAft>
          <a:spcPct val="0"/>
        </a:spcAft>
        <a:defRPr sz="4400">
          <a:solidFill>
            <a:schemeClr val="tx1"/>
          </a:solidFill>
          <a:latin typeface="Franklin Gothic Demi Cond" pitchFamily="34" charset="0"/>
        </a:defRPr>
      </a:lvl4pPr>
      <a:lvl5pPr algn="ctr" rtl="0" eaLnBrk="0" fontAlgn="base" hangingPunct="0">
        <a:spcBef>
          <a:spcPct val="0"/>
        </a:spcBef>
        <a:spcAft>
          <a:spcPct val="0"/>
        </a:spcAft>
        <a:defRPr sz="4400">
          <a:solidFill>
            <a:schemeClr val="tx1"/>
          </a:solidFill>
          <a:latin typeface="Franklin Gothic Demi Cond"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C2E30-E3CE-44FF-8991-CD4007F6E364}" type="datetimeFigureOut">
              <a:rPr lang="en-US" smtClean="0"/>
              <a:t>5/7/2024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41F2F-43E0-4CC0-9802-8EF9D05E578B}" type="slidenum">
              <a:rPr lang="en-US" smtClean="0"/>
              <a:t>‹#›</a:t>
            </a:fld>
            <a:endParaRPr lang="en-US" dirty="0"/>
          </a:p>
        </p:txBody>
      </p:sp>
    </p:spTree>
    <p:extLst>
      <p:ext uri="{BB962C8B-B14F-4D97-AF65-F5344CB8AC3E}">
        <p14:creationId xmlns:p14="http://schemas.microsoft.com/office/powerpoint/2010/main" val="31042772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8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ECD436E-9469-4A47-9B7A-C54018B98BDB}" type="datetimeFigureOut">
              <a:rPr lang="en-US"/>
              <a:pPr>
                <a:defRPr/>
              </a:pPr>
              <a:t>5/7/2024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3236A1C-624B-4F12-9849-C9F4E64CA891}" type="slidenum">
              <a:rPr lang="en-US"/>
              <a:pPr>
                <a:defRPr/>
              </a:pPr>
              <a:t>‹#›</a:t>
            </a:fld>
            <a:endParaRPr lang="en-US" dirty="0"/>
          </a:p>
        </p:txBody>
      </p:sp>
    </p:spTree>
    <p:extLst>
      <p:ext uri="{BB962C8B-B14F-4D97-AF65-F5344CB8AC3E}">
        <p14:creationId xmlns:p14="http://schemas.microsoft.com/office/powerpoint/2010/main" val="42436313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ranklin Gothic Demi Cond" pitchFamily="34" charset="0"/>
        </a:defRPr>
      </a:lvl2pPr>
      <a:lvl3pPr algn="ctr" rtl="0" eaLnBrk="0" fontAlgn="base" hangingPunct="0">
        <a:spcBef>
          <a:spcPct val="0"/>
        </a:spcBef>
        <a:spcAft>
          <a:spcPct val="0"/>
        </a:spcAft>
        <a:defRPr sz="4400">
          <a:solidFill>
            <a:schemeClr val="tx1"/>
          </a:solidFill>
          <a:latin typeface="Franklin Gothic Demi Cond" pitchFamily="34" charset="0"/>
        </a:defRPr>
      </a:lvl3pPr>
      <a:lvl4pPr algn="ctr" rtl="0" eaLnBrk="0" fontAlgn="base" hangingPunct="0">
        <a:spcBef>
          <a:spcPct val="0"/>
        </a:spcBef>
        <a:spcAft>
          <a:spcPct val="0"/>
        </a:spcAft>
        <a:defRPr sz="4400">
          <a:solidFill>
            <a:schemeClr val="tx1"/>
          </a:solidFill>
          <a:latin typeface="Franklin Gothic Demi Cond" pitchFamily="34" charset="0"/>
        </a:defRPr>
      </a:lvl4pPr>
      <a:lvl5pPr algn="ctr" rtl="0" eaLnBrk="0" fontAlgn="base" hangingPunct="0">
        <a:spcBef>
          <a:spcPct val="0"/>
        </a:spcBef>
        <a:spcAft>
          <a:spcPct val="0"/>
        </a:spcAft>
        <a:defRPr sz="4400">
          <a:solidFill>
            <a:schemeClr val="tx1"/>
          </a:solidFill>
          <a:latin typeface="Franklin Gothic Demi Cond"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62" tIns="45718" rIns="91362"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62" tIns="45718" rIns="9136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62" tIns="45718" rIns="91362" bIns="45718" rtlCol="0" anchor="ctr"/>
          <a:lstStyle>
            <a:lvl1pPr algn="l">
              <a:defRPr sz="1200">
                <a:solidFill>
                  <a:schemeClr val="tx1">
                    <a:tint val="75000"/>
                  </a:schemeClr>
                </a:solidFill>
              </a:defRPr>
            </a:lvl1pPr>
          </a:lstStyle>
          <a:p>
            <a:fld id="{85679C6A-A1E6-DE42-A814-C059DDA6A05D}" type="datetimeFigureOut">
              <a:rPr lang="en-US" smtClean="0"/>
              <a:t>5/7/2024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62" tIns="45718" rIns="91362" bIns="45718"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62" tIns="45718" rIns="91362" bIns="45718" rtlCol="0" anchor="ctr"/>
          <a:lstStyle>
            <a:lvl1pPr algn="r">
              <a:defRPr sz="1200">
                <a:solidFill>
                  <a:schemeClr val="tx1">
                    <a:tint val="75000"/>
                  </a:schemeClr>
                </a:solidFill>
              </a:defRPr>
            </a:lvl1pPr>
          </a:lstStyle>
          <a:p>
            <a:fld id="{65D36408-0FDB-394A-9848-F025F7A314DF}" type="slidenum">
              <a:rPr lang="en-US" smtClean="0"/>
              <a:t>‹#›</a:t>
            </a:fld>
            <a:endParaRPr lang="en-US" dirty="0"/>
          </a:p>
        </p:txBody>
      </p:sp>
    </p:spTree>
    <p:extLst>
      <p:ext uri="{BB962C8B-B14F-4D97-AF65-F5344CB8AC3E}">
        <p14:creationId xmlns:p14="http://schemas.microsoft.com/office/powerpoint/2010/main" val="70842184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349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6" indent="-228386" algn="l" defTabSz="913493"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158" indent="-228386" algn="l" defTabSz="91349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878" indent="-228386" algn="l" defTabSz="91349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8600" indent="-228386" algn="l" defTabSz="913493"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5323" indent="-228386" algn="l" defTabSz="913493"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2093" indent="-228386" algn="l" defTabSz="913493"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8840" indent="-228386" algn="l" defTabSz="913493"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5586" indent="-228386" algn="l" defTabSz="913493"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2358" indent="-228386" algn="l" defTabSz="913493"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493" rtl="0" eaLnBrk="1" latinLnBrk="0" hangingPunct="1">
        <a:defRPr sz="1900" kern="1200">
          <a:solidFill>
            <a:schemeClr val="tx1"/>
          </a:solidFill>
          <a:latin typeface="+mn-lt"/>
          <a:ea typeface="+mn-ea"/>
          <a:cs typeface="+mn-cs"/>
        </a:defRPr>
      </a:lvl1pPr>
      <a:lvl2pPr marL="456723" algn="l" defTabSz="913493" rtl="0" eaLnBrk="1" latinLnBrk="0" hangingPunct="1">
        <a:defRPr sz="1900" kern="1200">
          <a:solidFill>
            <a:schemeClr val="tx1"/>
          </a:solidFill>
          <a:latin typeface="+mn-lt"/>
          <a:ea typeface="+mn-ea"/>
          <a:cs typeface="+mn-cs"/>
        </a:defRPr>
      </a:lvl2pPr>
      <a:lvl3pPr marL="913493" algn="l" defTabSz="913493" rtl="0" eaLnBrk="1" latinLnBrk="0" hangingPunct="1">
        <a:defRPr sz="1900" kern="1200">
          <a:solidFill>
            <a:schemeClr val="tx1"/>
          </a:solidFill>
          <a:latin typeface="+mn-lt"/>
          <a:ea typeface="+mn-ea"/>
          <a:cs typeface="+mn-cs"/>
        </a:defRPr>
      </a:lvl3pPr>
      <a:lvl4pPr marL="1370240" algn="l" defTabSz="913493" rtl="0" eaLnBrk="1" latinLnBrk="0" hangingPunct="1">
        <a:defRPr sz="1900" kern="1200">
          <a:solidFill>
            <a:schemeClr val="tx1"/>
          </a:solidFill>
          <a:latin typeface="+mn-lt"/>
          <a:ea typeface="+mn-ea"/>
          <a:cs typeface="+mn-cs"/>
        </a:defRPr>
      </a:lvl4pPr>
      <a:lvl5pPr marL="1826986" algn="l" defTabSz="913493" rtl="0" eaLnBrk="1" latinLnBrk="0" hangingPunct="1">
        <a:defRPr sz="1900" kern="1200">
          <a:solidFill>
            <a:schemeClr val="tx1"/>
          </a:solidFill>
          <a:latin typeface="+mn-lt"/>
          <a:ea typeface="+mn-ea"/>
          <a:cs typeface="+mn-cs"/>
        </a:defRPr>
      </a:lvl5pPr>
      <a:lvl6pPr marL="2283758" algn="l" defTabSz="913493" rtl="0" eaLnBrk="1" latinLnBrk="0" hangingPunct="1">
        <a:defRPr sz="1900" kern="1200">
          <a:solidFill>
            <a:schemeClr val="tx1"/>
          </a:solidFill>
          <a:latin typeface="+mn-lt"/>
          <a:ea typeface="+mn-ea"/>
          <a:cs typeface="+mn-cs"/>
        </a:defRPr>
      </a:lvl6pPr>
      <a:lvl7pPr marL="2740478" algn="l" defTabSz="913493" rtl="0" eaLnBrk="1" latinLnBrk="0" hangingPunct="1">
        <a:defRPr sz="1900" kern="1200">
          <a:solidFill>
            <a:schemeClr val="tx1"/>
          </a:solidFill>
          <a:latin typeface="+mn-lt"/>
          <a:ea typeface="+mn-ea"/>
          <a:cs typeface="+mn-cs"/>
        </a:defRPr>
      </a:lvl7pPr>
      <a:lvl8pPr marL="3197200" algn="l" defTabSz="913493" rtl="0" eaLnBrk="1" latinLnBrk="0" hangingPunct="1">
        <a:defRPr sz="1900" kern="1200">
          <a:solidFill>
            <a:schemeClr val="tx1"/>
          </a:solidFill>
          <a:latin typeface="+mn-lt"/>
          <a:ea typeface="+mn-ea"/>
          <a:cs typeface="+mn-cs"/>
        </a:defRPr>
      </a:lvl8pPr>
      <a:lvl9pPr marL="3653923" algn="l" defTabSz="913493"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7003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2" r:id="rId9"/>
    <p:sldLayoutId id="2147483783"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cap="none"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1BF0A-1465-43D4-858A-7D330BE253C1}" type="datetimeFigureOut">
              <a:rPr lang="en-US" smtClean="0"/>
              <a:t>5/7/2024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52D3-BBCC-482D-BF30-88FBA6E46376}" type="slidenum">
              <a:rPr lang="en-US" smtClean="0"/>
              <a:t>‹#›</a:t>
            </a:fld>
            <a:endParaRPr lang="en-US" dirty="0"/>
          </a:p>
        </p:txBody>
      </p:sp>
    </p:spTree>
    <p:extLst>
      <p:ext uri="{BB962C8B-B14F-4D97-AF65-F5344CB8AC3E}">
        <p14:creationId xmlns:p14="http://schemas.microsoft.com/office/powerpoint/2010/main" val="170918066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4FD1C-DCF0-40F8-9CD8-ED1B6AE1ABA1}" type="datetime1">
              <a:rPr lang="en-US" smtClean="0"/>
              <a:t>5/7/2024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5C84B-BBE4-47B5-B7D0-5AEF01BAA584}" type="slidenum">
              <a:rPr lang="en-US" smtClean="0"/>
              <a:t>‹#›</a:t>
            </a:fld>
            <a:endParaRPr lang="en-US" dirty="0"/>
          </a:p>
        </p:txBody>
      </p:sp>
    </p:spTree>
    <p:extLst>
      <p:ext uri="{BB962C8B-B14F-4D97-AF65-F5344CB8AC3E}">
        <p14:creationId xmlns:p14="http://schemas.microsoft.com/office/powerpoint/2010/main" val="39729734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i="0" u="none"/>
            </a:lvl1pPr>
          </a:lstStyle>
          <a:p>
            <a:pPr>
              <a:defRPr/>
            </a:pPr>
            <a:endParaRPr lang="en-US" altLang="en-US" dirty="0"/>
          </a:p>
        </p:txBody>
      </p:sp>
      <p:sp>
        <p:nvSpPr>
          <p:cNvPr id="9318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i="0" u="none"/>
            </a:lvl1pPr>
          </a:lstStyle>
          <a:p>
            <a:pPr>
              <a:defRPr/>
            </a:pPr>
            <a:endParaRPr lang="en-US" altLang="en-US" dirty="0"/>
          </a:p>
        </p:txBody>
      </p:sp>
      <p:sp>
        <p:nvSpPr>
          <p:cNvPr id="9319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i="0" u="none"/>
            </a:lvl1pPr>
          </a:lstStyle>
          <a:p>
            <a:pPr>
              <a:defRPr/>
            </a:pPr>
            <a:fld id="{F6038345-1D86-42CF-893B-9D99C1176087}" type="slidenum">
              <a:rPr lang="en-US" altLang="en-US"/>
              <a:pPr>
                <a:defRPr/>
              </a:pPr>
              <a:t>‹#›</a:t>
            </a:fld>
            <a:endParaRPr lang="en-US" altLang="en-US" dirty="0"/>
          </a:p>
        </p:txBody>
      </p:sp>
    </p:spTree>
    <p:extLst>
      <p:ext uri="{BB962C8B-B14F-4D97-AF65-F5344CB8AC3E}">
        <p14:creationId xmlns:p14="http://schemas.microsoft.com/office/powerpoint/2010/main" val="246866340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41F2F-43E0-4CC0-9802-8EF9D05E578B}" type="slidenum">
              <a:rPr lang="en-US" smtClean="0"/>
              <a:t>‹#›</a:t>
            </a:fld>
            <a:endParaRPr lang="en-US" dirty="0"/>
          </a:p>
        </p:txBody>
      </p:sp>
    </p:spTree>
    <p:extLst>
      <p:ext uri="{BB962C8B-B14F-4D97-AF65-F5344CB8AC3E}">
        <p14:creationId xmlns:p14="http://schemas.microsoft.com/office/powerpoint/2010/main" val="364419346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0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8.xml"/><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80.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9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Las Vegas"/>
          <p:cNvPicPr>
            <a:picLocks noChangeAspect="1"/>
          </p:cNvPicPr>
          <p:nvPr/>
        </p:nvPicPr>
        <p:blipFill rotWithShape="1">
          <a:blip r:embed="rId3" cstate="hqprint">
            <a:extLst>
              <a:ext uri="{28A0092B-C50C-407E-A947-70E740481C1C}">
                <a14:useLocalDpi xmlns:a14="http://schemas.microsoft.com/office/drawing/2010/main" val="0"/>
              </a:ext>
            </a:extLst>
          </a:blip>
          <a:srcRect l="19614" t="40806" r="19652" b="4447"/>
          <a:stretch/>
        </p:blipFill>
        <p:spPr>
          <a:xfrm>
            <a:off x="-41910" y="441508"/>
            <a:ext cx="12275820" cy="6455051"/>
          </a:xfrm>
          <a:prstGeom prst="rect">
            <a:avLst/>
          </a:prstGeom>
        </p:spPr>
      </p:pic>
      <p:sp>
        <p:nvSpPr>
          <p:cNvPr id="6" name="shape"/>
          <p:cNvSpPr/>
          <p:nvPr/>
        </p:nvSpPr>
        <p:spPr>
          <a:xfrm>
            <a:off x="0" y="0"/>
            <a:ext cx="12192000" cy="2340292"/>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LOGO: RT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59" y="4517708"/>
            <a:ext cx="1729483" cy="2340292"/>
          </a:xfrm>
          <a:prstGeom prst="rect">
            <a:avLst/>
          </a:prstGeom>
        </p:spPr>
      </p:pic>
      <p:sp>
        <p:nvSpPr>
          <p:cNvPr id="3" name="stroke"/>
          <p:cNvSpPr/>
          <p:nvPr/>
        </p:nvSpPr>
        <p:spPr>
          <a:xfrm>
            <a:off x="604434" y="283221"/>
            <a:ext cx="10983133" cy="168150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 State of Funding"/>
          <p:cNvSpPr txBox="1"/>
          <p:nvPr/>
        </p:nvSpPr>
        <p:spPr>
          <a:xfrm>
            <a:off x="2062531" y="935568"/>
            <a:ext cx="8066939" cy="923330"/>
          </a:xfrm>
          <a:prstGeom prst="rect">
            <a:avLst/>
          </a:prstGeom>
          <a:noFill/>
        </p:spPr>
        <p:txBody>
          <a:bodyPr wrap="square" rtlCol="0">
            <a:spAutoFit/>
          </a:bodyPr>
          <a:lstStyle/>
          <a:p>
            <a:pPr algn="ctr"/>
            <a:r>
              <a:rPr lang="en-US" sz="5400" b="1" dirty="0">
                <a:solidFill>
                  <a:schemeClr val="bg1"/>
                </a:solidFill>
              </a:rPr>
              <a:t>Funding our Future</a:t>
            </a:r>
          </a:p>
        </p:txBody>
      </p:sp>
      <p:sp>
        <p:nvSpPr>
          <p:cNvPr id="5" name="TEXT: Regional Transportation Commission of Southern Nevada"/>
          <p:cNvSpPr txBox="1"/>
          <p:nvPr/>
        </p:nvSpPr>
        <p:spPr>
          <a:xfrm>
            <a:off x="604434" y="370950"/>
            <a:ext cx="10983133" cy="523220"/>
          </a:xfrm>
          <a:prstGeom prst="rect">
            <a:avLst/>
          </a:prstGeom>
          <a:noFill/>
        </p:spPr>
        <p:txBody>
          <a:bodyPr wrap="square" rtlCol="0">
            <a:spAutoFit/>
          </a:bodyPr>
          <a:lstStyle/>
          <a:p>
            <a:pPr algn="ctr"/>
            <a:r>
              <a:rPr lang="en-US" sz="2800" dirty="0">
                <a:solidFill>
                  <a:schemeClr val="bg1"/>
                </a:solidFill>
              </a:rPr>
              <a:t>Regional Transportation Commission of Southern Nevada</a:t>
            </a:r>
          </a:p>
        </p:txBody>
      </p:sp>
    </p:spTree>
    <p:extLst>
      <p:ext uri="{BB962C8B-B14F-4D97-AF65-F5344CB8AC3E}">
        <p14:creationId xmlns:p14="http://schemas.microsoft.com/office/powerpoint/2010/main" val="98455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8CB4566F-B5D8-5D5A-37B7-B9CFB3D46ED4}"/>
              </a:ext>
            </a:extLst>
          </p:cNvPr>
          <p:cNvSpPr/>
          <p:nvPr/>
        </p:nvSpPr>
        <p:spPr>
          <a:xfrm>
            <a:off x="0" y="1"/>
            <a:ext cx="12192000" cy="1293058"/>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aphicFrame>
        <p:nvGraphicFramePr>
          <p:cNvPr id="7" name="CHART: FY 2025 Transit Funding Sources"/>
          <p:cNvGraphicFramePr/>
          <p:nvPr>
            <p:extLst>
              <p:ext uri="{D42A27DB-BD31-4B8C-83A1-F6EECF244321}">
                <p14:modId xmlns:p14="http://schemas.microsoft.com/office/powerpoint/2010/main" val="1106048072"/>
              </p:ext>
            </p:extLst>
          </p:nvPr>
        </p:nvGraphicFramePr>
        <p:xfrm>
          <a:off x="533400" y="914400"/>
          <a:ext cx="9280358" cy="579437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Capital Grant"/>
          <p:cNvSpPr txBox="1">
            <a:spLocks/>
          </p:cNvSpPr>
          <p:nvPr/>
        </p:nvSpPr>
        <p:spPr bwMode="auto">
          <a:xfrm>
            <a:off x="3062514" y="4615469"/>
            <a:ext cx="1843314" cy="55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ranklin Gothic Demi Cond" pitchFamily="34" charset="0"/>
              </a:defRPr>
            </a:lvl2pPr>
            <a:lvl3pPr algn="ctr" rtl="0" eaLnBrk="0" fontAlgn="base" hangingPunct="0">
              <a:spcBef>
                <a:spcPct val="0"/>
              </a:spcBef>
              <a:spcAft>
                <a:spcPct val="0"/>
              </a:spcAft>
              <a:defRPr sz="4400">
                <a:solidFill>
                  <a:schemeClr val="tx1"/>
                </a:solidFill>
                <a:latin typeface="Franklin Gothic Demi Cond" pitchFamily="34" charset="0"/>
              </a:defRPr>
            </a:lvl3pPr>
            <a:lvl4pPr algn="ctr" rtl="0" eaLnBrk="0" fontAlgn="base" hangingPunct="0">
              <a:spcBef>
                <a:spcPct val="0"/>
              </a:spcBef>
              <a:spcAft>
                <a:spcPct val="0"/>
              </a:spcAft>
              <a:defRPr sz="4400">
                <a:solidFill>
                  <a:schemeClr val="tx1"/>
                </a:solidFill>
                <a:latin typeface="Franklin Gothic Demi Cond" pitchFamily="34" charset="0"/>
              </a:defRPr>
            </a:lvl4pPr>
            <a:lvl5pPr algn="ctr" rtl="0" eaLnBrk="0" fontAlgn="base" hangingPunct="0">
              <a:spcBef>
                <a:spcPct val="0"/>
              </a:spcBef>
              <a:spcAft>
                <a:spcPct val="0"/>
              </a:spcAft>
              <a:defRPr sz="4400">
                <a:solidFill>
                  <a:schemeClr val="tx1"/>
                </a:solidFill>
                <a:latin typeface="Franklin Gothic Demi Cond"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bg1"/>
                </a:solidFill>
                <a:effectLst/>
                <a:uLnTx/>
                <a:uFillTx/>
                <a:latin typeface="Century Gothic" panose="020F0302020204030204"/>
                <a:ea typeface="+mj-ea"/>
                <a:cs typeface="+mj-cs"/>
              </a:rPr>
              <a:t>Capital Grant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bg1"/>
                </a:solidFill>
                <a:effectLst/>
                <a:uLnTx/>
                <a:uFillTx/>
                <a:latin typeface="Century Gothic" panose="020F0302020204030204"/>
                <a:ea typeface="+mj-ea"/>
                <a:cs typeface="+mj-cs"/>
              </a:rPr>
              <a:t>21.4%</a:t>
            </a:r>
          </a:p>
        </p:txBody>
      </p:sp>
      <p:cxnSp>
        <p:nvCxnSpPr>
          <p:cNvPr id="10" name="line"/>
          <p:cNvCxnSpPr/>
          <p:nvPr/>
        </p:nvCxnSpPr>
        <p:spPr>
          <a:xfrm flipV="1">
            <a:off x="8101808" y="5493104"/>
            <a:ext cx="3256119" cy="4657"/>
          </a:xfrm>
          <a:prstGeom prst="line">
            <a:avLst/>
          </a:prstGeom>
          <a:ln>
            <a:solidFill>
              <a:srgbClr val="033E82"/>
            </a:solidFill>
          </a:ln>
        </p:spPr>
        <p:style>
          <a:lnRef idx="1">
            <a:schemeClr val="accent1"/>
          </a:lnRef>
          <a:fillRef idx="0">
            <a:schemeClr val="accent1"/>
          </a:fillRef>
          <a:effectRef idx="0">
            <a:schemeClr val="accent1"/>
          </a:effectRef>
          <a:fontRef idx="minor">
            <a:schemeClr val="tx1"/>
          </a:fontRef>
        </p:style>
      </p:cxnSp>
      <p:sp>
        <p:nvSpPr>
          <p:cNvPr id="8" name="TEXT: $"/>
          <p:cNvSpPr txBox="1"/>
          <p:nvPr/>
        </p:nvSpPr>
        <p:spPr>
          <a:xfrm>
            <a:off x="10158207" y="2218875"/>
            <a:ext cx="1292471" cy="4268220"/>
          </a:xfrm>
          <a:prstGeom prst="rect">
            <a:avLst/>
          </a:prstGeom>
          <a:noFill/>
        </p:spPr>
        <p:txBody>
          <a:bodyPr wrap="square">
            <a:spAutoFit/>
          </a:body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$245.5</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105.1</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59.4</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9.3</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4.0</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66.8</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1.0</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Arial" charset="0"/>
              </a:rPr>
              <a:t>$491.1</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endParaRPr>
          </a:p>
        </p:txBody>
      </p:sp>
      <p:sp>
        <p:nvSpPr>
          <p:cNvPr id="11" name="TEXT: list">
            <a:extLst>
              <a:ext uri="{FF2B5EF4-FFF2-40B4-BE49-F238E27FC236}">
                <a16:creationId xmlns:a16="http://schemas.microsoft.com/office/drawing/2014/main" id="{5DBC059F-3672-47FB-9D62-5D2DB83B403C}"/>
              </a:ext>
            </a:extLst>
          </p:cNvPr>
          <p:cNvSpPr txBox="1"/>
          <p:nvPr/>
        </p:nvSpPr>
        <p:spPr>
          <a:xfrm>
            <a:off x="8194559" y="2217452"/>
            <a:ext cx="2409120" cy="3726148"/>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Sales Tax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Capital Grants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Fares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Medicaid</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Advertising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Fund Balance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Other</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Arial" charset="0"/>
              </a:rPr>
              <a:t>Total</a:t>
            </a:r>
          </a:p>
        </p:txBody>
      </p:sp>
      <p:sp>
        <p:nvSpPr>
          <p:cNvPr id="9" name="TEXT: Millions"/>
          <p:cNvSpPr txBox="1"/>
          <p:nvPr/>
        </p:nvSpPr>
        <p:spPr>
          <a:xfrm>
            <a:off x="855335" y="2473599"/>
            <a:ext cx="1200970"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Arial" charset="0"/>
              </a:rPr>
              <a:t>MILLIONS  </a:t>
            </a:r>
          </a:p>
        </p:txBody>
      </p:sp>
      <p:cxnSp>
        <p:nvCxnSpPr>
          <p:cNvPr id="3" name="line"/>
          <p:cNvCxnSpPr/>
          <p:nvPr/>
        </p:nvCxnSpPr>
        <p:spPr>
          <a:xfrm flipV="1">
            <a:off x="1811820" y="3955624"/>
            <a:ext cx="981307" cy="492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line"/>
          <p:cNvCxnSpPr/>
          <p:nvPr/>
        </p:nvCxnSpPr>
        <p:spPr>
          <a:xfrm flipH="1" flipV="1">
            <a:off x="5173579" y="6197551"/>
            <a:ext cx="1137425" cy="178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troke">
            <a:extLst>
              <a:ext uri="{FF2B5EF4-FFF2-40B4-BE49-F238E27FC236}">
                <a16:creationId xmlns:a16="http://schemas.microsoft.com/office/drawing/2014/main" id="{436A90DC-18DE-177C-3F71-67575820DB2D}"/>
              </a:ext>
            </a:extLst>
          </p:cNvPr>
          <p:cNvSpPr/>
          <p:nvPr/>
        </p:nvSpPr>
        <p:spPr>
          <a:xfrm>
            <a:off x="2056304" y="199793"/>
            <a:ext cx="8101903" cy="936434"/>
          </a:xfrm>
          <a:prstGeom prst="rect">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48" name="TITLE: FY 2025 Transit Funding Sources"/>
          <p:cNvSpPr>
            <a:spLocks noGrp="1"/>
          </p:cNvSpPr>
          <p:nvPr>
            <p:ph type="ctrTitle" idx="4294967295"/>
          </p:nvPr>
        </p:nvSpPr>
        <p:spPr>
          <a:xfrm>
            <a:off x="1455822" y="217441"/>
            <a:ext cx="9280357" cy="883678"/>
          </a:xfrm>
        </p:spPr>
        <p:txBody>
          <a:bodyPr/>
          <a:lstStyle/>
          <a:p>
            <a:pPr eaLnBrk="1" hangingPunct="1"/>
            <a:r>
              <a:rPr lang="en-US" altLang="en-US" sz="4000" b="1" dirty="0">
                <a:solidFill>
                  <a:schemeClr val="bg1"/>
                </a:solidFill>
              </a:rPr>
              <a:t>FY 2025 Transit Funding Sources</a:t>
            </a:r>
          </a:p>
        </p:txBody>
      </p:sp>
    </p:spTree>
    <p:extLst>
      <p:ext uri="{BB962C8B-B14F-4D97-AF65-F5344CB8AC3E}">
        <p14:creationId xmlns:p14="http://schemas.microsoft.com/office/powerpoint/2010/main" val="131223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city&#10;&#10;Description automatically generated">
            <a:extLst>
              <a:ext uri="{FF2B5EF4-FFF2-40B4-BE49-F238E27FC236}">
                <a16:creationId xmlns:a16="http://schemas.microsoft.com/office/drawing/2014/main" id="{30EE8CFD-F809-1AC0-6123-B4FC642D6F48}"/>
              </a:ext>
            </a:extLst>
          </p:cNvPr>
          <p:cNvPicPr>
            <a:picLocks noChangeAspect="1"/>
          </p:cNvPicPr>
          <p:nvPr/>
        </p:nvPicPr>
        <p:blipFill rotWithShape="1">
          <a:blip r:embed="rId3">
            <a:extLst>
              <a:ext uri="{28A0092B-C50C-407E-A947-70E740481C1C}">
                <a14:useLocalDpi xmlns:a14="http://schemas.microsoft.com/office/drawing/2010/main" val="0"/>
              </a:ext>
            </a:extLst>
          </a:blip>
          <a:srcRect r="9495"/>
          <a:stretch/>
        </p:blipFill>
        <p:spPr>
          <a:xfrm>
            <a:off x="-1" y="-1450695"/>
            <a:ext cx="12192000" cy="8980714"/>
          </a:xfrm>
          <a:prstGeom prst="rect">
            <a:avLst/>
          </a:prstGeom>
        </p:spPr>
      </p:pic>
      <p:sp>
        <p:nvSpPr>
          <p:cNvPr id="7" name="Rectangle 6">
            <a:extLst>
              <a:ext uri="{FF2B5EF4-FFF2-40B4-BE49-F238E27FC236}">
                <a16:creationId xmlns:a16="http://schemas.microsoft.com/office/drawing/2014/main" id="{E251ECE5-38DA-733F-43FB-4A6F93E1B509}"/>
              </a:ext>
            </a:extLst>
          </p:cNvPr>
          <p:cNvSpPr/>
          <p:nvPr/>
        </p:nvSpPr>
        <p:spPr>
          <a:xfrm>
            <a:off x="-33528" y="-900967"/>
            <a:ext cx="12225528" cy="3940629"/>
          </a:xfrm>
          <a:prstGeom prst="rect">
            <a:avLst/>
          </a:prstGeom>
          <a:gradFill flip="none" rotWithShape="1">
            <a:gsLst>
              <a:gs pos="0">
                <a:srgbClr val="0463CF">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814FC4-AB7B-4C2D-8876-3EC07FDDAE57}"/>
              </a:ext>
            </a:extLst>
          </p:cNvPr>
          <p:cNvSpPr>
            <a:spLocks noGrp="1"/>
          </p:cNvSpPr>
          <p:nvPr>
            <p:ph type="title"/>
          </p:nvPr>
        </p:nvSpPr>
        <p:spPr>
          <a:xfrm>
            <a:off x="366717" y="659615"/>
            <a:ext cx="11473132" cy="1357835"/>
          </a:xfrm>
        </p:spPr>
        <p:txBody>
          <a:bodyPr/>
          <a:lstStyle/>
          <a:p>
            <a:pPr algn="ctr"/>
            <a:r>
              <a:rPr lang="en-US" b="1" dirty="0">
                <a:solidFill>
                  <a:schemeClr val="bg1"/>
                </a:solidFill>
                <a:latin typeface="Century Gothic" panose="020B0502020202020204" pitchFamily="34" charset="0"/>
              </a:rPr>
              <a:t>The RTC is Currently One of the Most Efficient Transit Agencies in the Nation</a:t>
            </a:r>
          </a:p>
        </p:txBody>
      </p:sp>
      <p:sp>
        <p:nvSpPr>
          <p:cNvPr id="14" name="Rectangle 13">
            <a:extLst>
              <a:ext uri="{FF2B5EF4-FFF2-40B4-BE49-F238E27FC236}">
                <a16:creationId xmlns:a16="http://schemas.microsoft.com/office/drawing/2014/main" id="{F41F1897-02D5-5A6B-EE98-77DA23EAB004}"/>
              </a:ext>
            </a:extLst>
          </p:cNvPr>
          <p:cNvSpPr/>
          <p:nvPr/>
        </p:nvSpPr>
        <p:spPr>
          <a:xfrm>
            <a:off x="35819" y="10115209"/>
            <a:ext cx="11795760" cy="19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Source: National Transit Database</a:t>
            </a:r>
          </a:p>
        </p:txBody>
      </p:sp>
      <p:sp>
        <p:nvSpPr>
          <p:cNvPr id="20" name="Rectangle 19">
            <a:extLst>
              <a:ext uri="{FF2B5EF4-FFF2-40B4-BE49-F238E27FC236}">
                <a16:creationId xmlns:a16="http://schemas.microsoft.com/office/drawing/2014/main" id="{0906802B-872D-FAD0-909E-6610D6E6A1BC}"/>
              </a:ext>
            </a:extLst>
          </p:cNvPr>
          <p:cNvSpPr/>
          <p:nvPr/>
        </p:nvSpPr>
        <p:spPr>
          <a:xfrm>
            <a:off x="334781" y="2874318"/>
            <a:ext cx="2834640" cy="2722037"/>
          </a:xfrm>
          <a:prstGeom prst="rect">
            <a:avLst/>
          </a:prstGeom>
          <a:solidFill>
            <a:srgbClr val="033E82">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6D0DA85-A6C7-6A5B-2CE9-18DFEF119588}"/>
              </a:ext>
            </a:extLst>
          </p:cNvPr>
          <p:cNvSpPr/>
          <p:nvPr/>
        </p:nvSpPr>
        <p:spPr>
          <a:xfrm>
            <a:off x="3219033" y="2874318"/>
            <a:ext cx="2834640" cy="2722037"/>
          </a:xfrm>
          <a:prstGeom prst="rect">
            <a:avLst/>
          </a:prstGeom>
          <a:solidFill>
            <a:srgbClr val="033E82">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C006F24-A5AB-A43A-9167-6FC0A199C070}"/>
              </a:ext>
            </a:extLst>
          </p:cNvPr>
          <p:cNvSpPr/>
          <p:nvPr/>
        </p:nvSpPr>
        <p:spPr>
          <a:xfrm>
            <a:off x="6103285" y="2874318"/>
            <a:ext cx="2834640" cy="2722037"/>
          </a:xfrm>
          <a:prstGeom prst="rect">
            <a:avLst/>
          </a:prstGeom>
          <a:solidFill>
            <a:srgbClr val="033E82">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8A7EB30-6F6D-4B0C-EBFB-F0814AAA487D}"/>
              </a:ext>
            </a:extLst>
          </p:cNvPr>
          <p:cNvSpPr/>
          <p:nvPr/>
        </p:nvSpPr>
        <p:spPr>
          <a:xfrm>
            <a:off x="8987538" y="2874318"/>
            <a:ext cx="2834640" cy="2722037"/>
          </a:xfrm>
          <a:prstGeom prst="rect">
            <a:avLst/>
          </a:prstGeom>
          <a:solidFill>
            <a:srgbClr val="033E82">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2DDBF12-1A54-5146-C70C-4C24ED836236}"/>
              </a:ext>
            </a:extLst>
          </p:cNvPr>
          <p:cNvSpPr txBox="1"/>
          <p:nvPr/>
        </p:nvSpPr>
        <p:spPr>
          <a:xfrm>
            <a:off x="360451" y="2986671"/>
            <a:ext cx="2808970" cy="2369880"/>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a:t>
            </a: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1</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HIGHEST</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FAREBOX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RECOVERY RATIO</a:t>
            </a:r>
          </a:p>
        </p:txBody>
      </p:sp>
      <p:sp>
        <p:nvSpPr>
          <p:cNvPr id="25" name="TextBox 24">
            <a:extLst>
              <a:ext uri="{FF2B5EF4-FFF2-40B4-BE49-F238E27FC236}">
                <a16:creationId xmlns:a16="http://schemas.microsoft.com/office/drawing/2014/main" id="{5AF3B942-9A6A-09C7-E804-097050C5C03B}"/>
              </a:ext>
            </a:extLst>
          </p:cNvPr>
          <p:cNvSpPr txBox="1"/>
          <p:nvPr/>
        </p:nvSpPr>
        <p:spPr>
          <a:xfrm>
            <a:off x="6103283" y="2986671"/>
            <a:ext cx="2834641" cy="2062103"/>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a:t>
            </a: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3</a:t>
            </a:r>
            <a:r>
              <a:rPr kumimoji="0" lang="en-US" sz="7200" b="1" i="0" u="none" strike="noStrike" kern="1200" cap="none" spc="0" normalizeH="0" baseline="0" noProof="0" dirty="0">
                <a:ln>
                  <a:noFill/>
                </a:ln>
                <a:solidFill>
                  <a:srgbClr val="DCB43B"/>
                </a:solidFill>
                <a:effectLst>
                  <a:outerShdw blurRad="38100" dist="38100" dir="2700000" algn="tl">
                    <a:srgbClr val="000000">
                      <a:alpha val="43137"/>
                    </a:srgbClr>
                  </a:outerShdw>
                </a:effectLst>
                <a:uLnTx/>
                <a:uFillTx/>
                <a:latin typeface="Century Gothic" panose="020B0502020202020204" pitchFamily="34" charset="0"/>
                <a:cs typeface="Calibri"/>
              </a:rPr>
              <a:t>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LOWEST</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OPERATING COST</a:t>
            </a:r>
          </a:p>
        </p:txBody>
      </p:sp>
      <p:sp>
        <p:nvSpPr>
          <p:cNvPr id="26" name="TextBox 25">
            <a:extLst>
              <a:ext uri="{FF2B5EF4-FFF2-40B4-BE49-F238E27FC236}">
                <a16:creationId xmlns:a16="http://schemas.microsoft.com/office/drawing/2014/main" id="{5E6A47E0-E547-E2E4-129F-AFCDFE4AB58C}"/>
              </a:ext>
            </a:extLst>
          </p:cNvPr>
          <p:cNvSpPr txBox="1"/>
          <p:nvPr/>
        </p:nvSpPr>
        <p:spPr>
          <a:xfrm>
            <a:off x="3225543" y="2986671"/>
            <a:ext cx="2808970" cy="2062103"/>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a:t>
            </a: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1</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LOWEST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SUBSIDY</a:t>
            </a:r>
          </a:p>
        </p:txBody>
      </p:sp>
      <p:sp>
        <p:nvSpPr>
          <p:cNvPr id="27" name="TextBox 26">
            <a:extLst>
              <a:ext uri="{FF2B5EF4-FFF2-40B4-BE49-F238E27FC236}">
                <a16:creationId xmlns:a16="http://schemas.microsoft.com/office/drawing/2014/main" id="{A11039DC-3E24-FE8D-3B67-8731E9D6DB57}"/>
              </a:ext>
            </a:extLst>
          </p:cNvPr>
          <p:cNvSpPr txBox="1"/>
          <p:nvPr/>
        </p:nvSpPr>
        <p:spPr>
          <a:xfrm>
            <a:off x="8984999" y="2986671"/>
            <a:ext cx="2837179" cy="2062103"/>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14</a:t>
            </a: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rPr>
              <a:t>th</a:t>
            </a:r>
            <a:endPar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Calibri"/>
            </a:endParaRP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BUSIEST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cs typeface="Calibri"/>
              </a:rPr>
              <a:t>BUS SYSTEM</a:t>
            </a:r>
          </a:p>
        </p:txBody>
      </p:sp>
      <p:sp>
        <p:nvSpPr>
          <p:cNvPr id="5" name="Date Placeholder 3">
            <a:extLst>
              <a:ext uri="{FF2B5EF4-FFF2-40B4-BE49-F238E27FC236}">
                <a16:creationId xmlns:a16="http://schemas.microsoft.com/office/drawing/2014/main" id="{0371DCE7-1F18-BEFF-3637-C6B8F6AF8796}"/>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70D5603-2650-416E-807E-D728D69928D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DC65478-5713-632F-3AA2-B29B4A1F82B7}"/>
              </a:ext>
            </a:extLst>
          </p:cNvPr>
          <p:cNvSpPr/>
          <p:nvPr/>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all" spc="0" normalizeH="0" baseline="0" noProof="0" dirty="0">
              <a:ln>
                <a:noFill/>
              </a:ln>
              <a:solidFill>
                <a:srgbClr val="2F1750"/>
              </a:solidFill>
              <a:effectLst/>
              <a:uLnTx/>
              <a:uFillTx/>
              <a:latin typeface="Raleway" pitchFamily="2" charset="77"/>
              <a:ea typeface="+mn-ea"/>
              <a:cs typeface="+mn-cs"/>
            </a:endParaRPr>
          </a:p>
        </p:txBody>
      </p:sp>
    </p:spTree>
    <p:extLst>
      <p:ext uri="{BB962C8B-B14F-4D97-AF65-F5344CB8AC3E}">
        <p14:creationId xmlns:p14="http://schemas.microsoft.com/office/powerpoint/2010/main" val="219382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AF16BC29-13DE-8BF3-25DF-04F7EA68BB52}"/>
              </a:ext>
            </a:extLst>
          </p:cNvPr>
          <p:cNvSpPr/>
          <p:nvPr/>
        </p:nvSpPr>
        <p:spPr>
          <a:xfrm>
            <a:off x="0" y="0"/>
            <a:ext cx="12192000" cy="16915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6" name="CHART: Funding"/>
          <p:cNvGraphicFramePr/>
          <p:nvPr>
            <p:extLst>
              <p:ext uri="{D42A27DB-BD31-4B8C-83A1-F6EECF244321}">
                <p14:modId xmlns:p14="http://schemas.microsoft.com/office/powerpoint/2010/main" val="2960995868"/>
              </p:ext>
            </p:extLst>
          </p:nvPr>
        </p:nvGraphicFramePr>
        <p:xfrm>
          <a:off x="648746" y="1396860"/>
          <a:ext cx="10471011" cy="5624426"/>
        </p:xfrm>
        <a:graphic>
          <a:graphicData uri="http://schemas.openxmlformats.org/drawingml/2006/chart">
            <c:chart xmlns:c="http://schemas.openxmlformats.org/drawingml/2006/chart" xmlns:r="http://schemas.openxmlformats.org/officeDocument/2006/relationships" r:id="rId3"/>
          </a:graphicData>
        </a:graphic>
      </p:graphicFrame>
      <p:sp>
        <p:nvSpPr>
          <p:cNvPr id="18" name="stroke"/>
          <p:cNvSpPr/>
          <p:nvPr/>
        </p:nvSpPr>
        <p:spPr>
          <a:xfrm>
            <a:off x="2939954" y="434576"/>
            <a:ext cx="6312093"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ITLE: How Transit Is Funded"/>
          <p:cNvSpPr txBox="1"/>
          <p:nvPr/>
        </p:nvSpPr>
        <p:spPr>
          <a:xfrm>
            <a:off x="2939954" y="561775"/>
            <a:ext cx="6312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Transit Is Funded</a:t>
            </a:r>
          </a:p>
        </p:txBody>
      </p:sp>
      <p:sp>
        <p:nvSpPr>
          <p:cNvPr id="2" name="Slide Number Placeholder 1">
            <a:extLst>
              <a:ext uri="{FF2B5EF4-FFF2-40B4-BE49-F238E27FC236}">
                <a16:creationId xmlns:a16="http://schemas.microsoft.com/office/drawing/2014/main" id="{84B7A10F-569E-2981-51EB-F8793EE008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41F2F-43E0-4CC0-9802-8EF9D05E57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8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box"/>
          <p:cNvSpPr/>
          <p:nvPr/>
        </p:nvSpPr>
        <p:spPr>
          <a:xfrm>
            <a:off x="0" y="-1"/>
            <a:ext cx="12192000" cy="1445671"/>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7" name="Content Placeholder 6">
            <a:extLst>
              <a:ext uri="{FF2B5EF4-FFF2-40B4-BE49-F238E27FC236}">
                <a16:creationId xmlns:a16="http://schemas.microsoft.com/office/drawing/2014/main" id="{05634EFC-A8EA-4D4E-ABD2-3F934D8B7893}"/>
              </a:ext>
            </a:extLst>
          </p:cNvPr>
          <p:cNvGraphicFramePr>
            <a:graphicFrameLocks noGrp="1"/>
          </p:cNvGraphicFramePr>
          <p:nvPr>
            <p:ph idx="1"/>
          </p:nvPr>
        </p:nvGraphicFramePr>
        <p:xfrm>
          <a:off x="255588" y="1570038"/>
          <a:ext cx="11680825" cy="4606925"/>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10">
            <a:extLst>
              <a:ext uri="{FF2B5EF4-FFF2-40B4-BE49-F238E27FC236}">
                <a16:creationId xmlns:a16="http://schemas.microsoft.com/office/drawing/2014/main" id="{EE177012-5B84-999E-9CE7-25762CBF8CE3}"/>
              </a:ext>
            </a:extLst>
          </p:cNvPr>
          <p:cNvSpPr txBox="1">
            <a:spLocks/>
          </p:cNvSpPr>
          <p:nvPr/>
        </p:nvSpPr>
        <p:spPr>
          <a:xfrm>
            <a:off x="1709182" y="6181344"/>
            <a:ext cx="8773637" cy="34354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23E82"/>
                </a:solidFill>
                <a:effectLst/>
                <a:uLnTx/>
                <a:uFillTx/>
                <a:latin typeface="Century Gothic" panose="020B0502020202020204" pitchFamily="34" charset="0"/>
                <a:ea typeface="+mn-ea"/>
                <a:cs typeface="+mn-cs"/>
              </a:rPr>
              <a:t>Southern Nevada. Florida locations were included. Source: Federal Transit Administration; Applied Analysis. Note: Locations included large western metros most similarly positioned to RTC se of the similarity of its tourism economy to Nevada. Population refers to service area population. [1] With exception of Orlando, FL. </a:t>
            </a:r>
          </a:p>
        </p:txBody>
      </p:sp>
      <p:sp>
        <p:nvSpPr>
          <p:cNvPr id="15" name="TextBox 14"/>
          <p:cNvSpPr txBox="1"/>
          <p:nvPr/>
        </p:nvSpPr>
        <p:spPr>
          <a:xfrm>
            <a:off x="2978728" y="1583982"/>
            <a:ext cx="62345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23E82"/>
                </a:solidFill>
                <a:effectLst/>
                <a:uLnTx/>
                <a:uFillTx/>
                <a:latin typeface="Century Gothic" panose="020B0502020202020204" pitchFamily="34" charset="0"/>
                <a:ea typeface="+mn-ea"/>
                <a:cs typeface="+mn-cs"/>
              </a:rPr>
              <a:t>Total Expenditures | 2019 (Pre-Covid)</a:t>
            </a:r>
          </a:p>
        </p:txBody>
      </p:sp>
      <p:sp>
        <p:nvSpPr>
          <p:cNvPr id="16" name="TextBox 15"/>
          <p:cNvSpPr txBox="1"/>
          <p:nvPr/>
        </p:nvSpPr>
        <p:spPr>
          <a:xfrm>
            <a:off x="1443921" y="392109"/>
            <a:ext cx="93041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 Capita Investment In Transit</a:t>
            </a:r>
          </a:p>
        </p:txBody>
      </p:sp>
      <p:sp>
        <p:nvSpPr>
          <p:cNvPr id="17" name="white box"/>
          <p:cNvSpPr/>
          <p:nvPr/>
        </p:nvSpPr>
        <p:spPr>
          <a:xfrm>
            <a:off x="1443921" y="312462"/>
            <a:ext cx="9304158"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1158113" y="2059591"/>
            <a:ext cx="98755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3E82"/>
                </a:solidFill>
                <a:effectLst/>
                <a:uLnTx/>
                <a:uFillTx/>
                <a:latin typeface="Century Gothic" panose="020B0502020202020204" pitchFamily="34" charset="0"/>
                <a:ea typeface="+mn-ea"/>
                <a:cs typeface="+mn-cs"/>
              </a:rPr>
              <a:t>$80 to $259 </a:t>
            </a:r>
            <a:r>
              <a:rPr kumimoji="0" lang="en-US" sz="1800" b="0" i="0" u="none" strike="noStrike" kern="1200" cap="none" spc="0" normalizeH="0" baseline="0" noProof="0" dirty="0">
                <a:ln>
                  <a:noFill/>
                </a:ln>
                <a:solidFill>
                  <a:srgbClr val="023E82"/>
                </a:solidFill>
                <a:effectLst/>
                <a:uLnTx/>
                <a:uFillTx/>
                <a:latin typeface="Century Gothic" panose="020B0502020202020204" pitchFamily="34" charset="0"/>
                <a:ea typeface="+mn-ea"/>
                <a:cs typeface="+mn-cs"/>
              </a:rPr>
              <a:t>Greater Per Capita Spending by Peer Agencies on Transit</a:t>
            </a:r>
            <a:r>
              <a:rPr kumimoji="0" lang="en-US" sz="1800" b="0" i="0" u="none" strike="noStrike" kern="1200" cap="none" spc="0" normalizeH="0" baseline="30000" noProof="0" dirty="0">
                <a:ln>
                  <a:noFill/>
                </a:ln>
                <a:solidFill>
                  <a:srgbClr val="023E82"/>
                </a:solidFill>
                <a:effectLst/>
                <a:uLnTx/>
                <a:uFillTx/>
                <a:latin typeface="Century Gothic" panose="020B0502020202020204" pitchFamily="34" charset="0"/>
                <a:ea typeface="+mn-ea"/>
                <a:cs typeface="+mn-cs"/>
              </a:rPr>
              <a:t>[1]</a:t>
            </a:r>
            <a:endParaRPr kumimoji="0" lang="en-US" sz="2000" b="0" i="0" u="none" strike="noStrike" kern="1200" cap="none" spc="0" normalizeH="0" baseline="30000" noProof="0" dirty="0">
              <a:ln>
                <a:noFill/>
              </a:ln>
              <a:solidFill>
                <a:srgbClr val="023E8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277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Roadway Funding"/>
          <p:cNvSpPr/>
          <p:nvPr/>
        </p:nvSpPr>
        <p:spPr>
          <a:xfrm>
            <a:off x="0" y="1133250"/>
            <a:ext cx="10254343" cy="953485"/>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Transit Funding Challenges</a:t>
            </a:r>
          </a:p>
        </p:txBody>
      </p:sp>
    </p:spTree>
    <p:extLst>
      <p:ext uri="{BB962C8B-B14F-4D97-AF65-F5344CB8AC3E}">
        <p14:creationId xmlns:p14="http://schemas.microsoft.com/office/powerpoint/2010/main" val="42347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t="30249" r="16996" b="7781"/>
          <a:stretch/>
        </p:blipFill>
        <p:spPr>
          <a:xfrm>
            <a:off x="-1" y="609600"/>
            <a:ext cx="12247419" cy="6317673"/>
          </a:xfrm>
          <a:prstGeom prst="rect">
            <a:avLst/>
          </a:prstGeom>
        </p:spPr>
      </p:pic>
      <p:sp>
        <p:nvSpPr>
          <p:cNvPr id="19" name="box"/>
          <p:cNvSpPr/>
          <p:nvPr/>
        </p:nvSpPr>
        <p:spPr>
          <a:xfrm>
            <a:off x="0" y="0"/>
            <a:ext cx="12192000" cy="1630335"/>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troke"/>
          <p:cNvSpPr/>
          <p:nvPr/>
        </p:nvSpPr>
        <p:spPr>
          <a:xfrm>
            <a:off x="2557670" y="362797"/>
            <a:ext cx="7036904" cy="935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Transit Challenges and Opportunities"/>
          <p:cNvSpPr txBox="1"/>
          <p:nvPr/>
        </p:nvSpPr>
        <p:spPr>
          <a:xfrm>
            <a:off x="-2" y="471382"/>
            <a:ext cx="121920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Transit Funding Challenges</a:t>
            </a:r>
          </a:p>
        </p:txBody>
      </p:sp>
      <p:grpSp>
        <p:nvGrpSpPr>
          <p:cNvPr id="12" name="Group 11">
            <a:extLst>
              <a:ext uri="{FF2B5EF4-FFF2-40B4-BE49-F238E27FC236}">
                <a16:creationId xmlns:a16="http://schemas.microsoft.com/office/drawing/2014/main" id="{90E6E2B4-78F7-FEF9-1048-4693726DF013}"/>
              </a:ext>
            </a:extLst>
          </p:cNvPr>
          <p:cNvGrpSpPr/>
          <p:nvPr/>
        </p:nvGrpSpPr>
        <p:grpSpPr>
          <a:xfrm>
            <a:off x="8003488" y="2642801"/>
            <a:ext cx="2832101" cy="2398748"/>
            <a:chOff x="8331536" y="2473466"/>
            <a:chExt cx="2832101" cy="2398748"/>
          </a:xfrm>
        </p:grpSpPr>
        <p:sp>
          <p:nvSpPr>
            <p:cNvPr id="16" name="circle"/>
            <p:cNvSpPr/>
            <p:nvPr/>
          </p:nvSpPr>
          <p:spPr>
            <a:xfrm>
              <a:off x="8331537" y="2473466"/>
              <a:ext cx="2764460" cy="239874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0385" y="2609317"/>
              <a:ext cx="914401" cy="914401"/>
            </a:xfrm>
            <a:prstGeom prst="rect">
              <a:avLst/>
            </a:prstGeom>
          </p:spPr>
        </p:pic>
        <p:sp>
          <p:nvSpPr>
            <p:cNvPr id="8" name="TEXT: Sustainability &amp; Climate Goals"/>
            <p:cNvSpPr txBox="1"/>
            <p:nvPr/>
          </p:nvSpPr>
          <p:spPr>
            <a:xfrm>
              <a:off x="8331536" y="3756569"/>
              <a:ext cx="2832101" cy="707886"/>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Structural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Imbalance </a:t>
              </a:r>
            </a:p>
          </p:txBody>
        </p:sp>
      </p:grpSp>
      <p:grpSp>
        <p:nvGrpSpPr>
          <p:cNvPr id="9" name="Group 8">
            <a:extLst>
              <a:ext uri="{FF2B5EF4-FFF2-40B4-BE49-F238E27FC236}">
                <a16:creationId xmlns:a16="http://schemas.microsoft.com/office/drawing/2014/main" id="{C796339B-BFA7-3A46-B233-D09956171E2A}"/>
              </a:ext>
            </a:extLst>
          </p:cNvPr>
          <p:cNvGrpSpPr/>
          <p:nvPr/>
        </p:nvGrpSpPr>
        <p:grpSpPr>
          <a:xfrm>
            <a:off x="1356411" y="2642801"/>
            <a:ext cx="2798281" cy="2398748"/>
            <a:chOff x="1284769" y="2473466"/>
            <a:chExt cx="2798281" cy="2398748"/>
          </a:xfrm>
        </p:grpSpPr>
        <p:sp>
          <p:nvSpPr>
            <p:cNvPr id="17" name="circle"/>
            <p:cNvSpPr/>
            <p:nvPr/>
          </p:nvSpPr>
          <p:spPr>
            <a:xfrm>
              <a:off x="1318589" y="2473466"/>
              <a:ext cx="2764461" cy="239874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5241" y="2747878"/>
              <a:ext cx="883518" cy="637278"/>
            </a:xfrm>
            <a:prstGeom prst="rect">
              <a:avLst/>
            </a:prstGeom>
          </p:spPr>
        </p:pic>
        <p:sp>
          <p:nvSpPr>
            <p:cNvPr id="10" name="TEXT: Sustainability &amp; Climate Goals">
              <a:extLst>
                <a:ext uri="{FF2B5EF4-FFF2-40B4-BE49-F238E27FC236}">
                  <a16:creationId xmlns:a16="http://schemas.microsoft.com/office/drawing/2014/main" id="{89BAF910-62B5-FCE7-C1C6-A8986E97C0B1}"/>
                </a:ext>
              </a:extLst>
            </p:cNvPr>
            <p:cNvSpPr txBox="1"/>
            <p:nvPr/>
          </p:nvSpPr>
          <p:spPr>
            <a:xfrm>
              <a:off x="1284769" y="3602681"/>
              <a:ext cx="2764461" cy="1015663"/>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Increased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Demand for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Services  </a:t>
              </a:r>
            </a:p>
          </p:txBody>
        </p:sp>
      </p:grpSp>
      <p:grpSp>
        <p:nvGrpSpPr>
          <p:cNvPr id="11" name="Group 10">
            <a:extLst>
              <a:ext uri="{FF2B5EF4-FFF2-40B4-BE49-F238E27FC236}">
                <a16:creationId xmlns:a16="http://schemas.microsoft.com/office/drawing/2014/main" id="{16A9A026-5CFF-AF6F-E37E-94E1A01EF369}"/>
              </a:ext>
            </a:extLst>
          </p:cNvPr>
          <p:cNvGrpSpPr/>
          <p:nvPr/>
        </p:nvGrpSpPr>
        <p:grpSpPr>
          <a:xfrm>
            <a:off x="4696859" y="2642801"/>
            <a:ext cx="2764461" cy="2398748"/>
            <a:chOff x="4713770" y="2473466"/>
            <a:chExt cx="2764461" cy="2398748"/>
          </a:xfrm>
        </p:grpSpPr>
        <p:sp>
          <p:nvSpPr>
            <p:cNvPr id="24" name="circle"/>
            <p:cNvSpPr/>
            <p:nvPr/>
          </p:nvSpPr>
          <p:spPr>
            <a:xfrm>
              <a:off x="4713770" y="2473466"/>
              <a:ext cx="2764461" cy="239874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0400" y="2710917"/>
              <a:ext cx="711200" cy="711200"/>
            </a:xfrm>
            <a:prstGeom prst="rect">
              <a:avLst/>
            </a:prstGeom>
          </p:spPr>
        </p:pic>
        <p:sp>
          <p:nvSpPr>
            <p:cNvPr id="22" name="TextBox 21">
              <a:extLst>
                <a:ext uri="{FF2B5EF4-FFF2-40B4-BE49-F238E27FC236}">
                  <a16:creationId xmlns:a16="http://schemas.microsoft.com/office/drawing/2014/main" id="{1B9D5E82-06F8-5415-AA71-8C9354BC4FEF}"/>
                </a:ext>
              </a:extLst>
            </p:cNvPr>
            <p:cNvSpPr txBox="1"/>
            <p:nvPr/>
          </p:nvSpPr>
          <p:spPr>
            <a:xfrm>
              <a:off x="4713770" y="3602681"/>
              <a:ext cx="2764461" cy="1015663"/>
            </a:xfrm>
            <a:prstGeom prst="rect">
              <a:avLst/>
            </a:prstGeom>
            <a:noFill/>
          </p:spPr>
          <p:txBody>
            <a:bodyPr wrap="square">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Rising </a:t>
              </a:r>
              <a:r>
                <a:rPr lang="en-US" sz="2000" dirty="0">
                  <a:solidFill>
                    <a:prstClr val="white"/>
                  </a:solidFill>
                  <a:latin typeface="Century Gothic" panose="020B0502020202020204" pitchFamily="34" charset="0"/>
                  <a:cs typeface="Calibri"/>
                </a:rPr>
                <a:t>C</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ost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in Providing </a:t>
              </a:r>
            </a:p>
            <a:p>
              <a:pPr marL="0" marR="0" lvl="1" indent="0" algn="ctr" defTabSz="121497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cs typeface="Calibri"/>
                </a:rPr>
                <a:t>S</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ervices </a:t>
              </a:r>
            </a:p>
          </p:txBody>
        </p:sp>
      </p:grpSp>
    </p:spTree>
    <p:extLst>
      <p:ext uri="{BB962C8B-B14F-4D97-AF65-F5344CB8AC3E}">
        <p14:creationId xmlns:p14="http://schemas.microsoft.com/office/powerpoint/2010/main" val="56622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RTC Cash Balance - Transit">
            <a:extLst>
              <a:ext uri="{FF2B5EF4-FFF2-40B4-BE49-F238E27FC236}">
                <a16:creationId xmlns:a16="http://schemas.microsoft.com/office/drawing/2014/main" id="{3BED4C04-C829-9651-E4A1-F8FE5BBE52CE}"/>
              </a:ext>
            </a:extLst>
          </p:cNvPr>
          <p:cNvGraphicFramePr>
            <a:graphicFrameLocks noGrp="1"/>
          </p:cNvGraphicFramePr>
          <p:nvPr>
            <p:ph idx="4294967295"/>
            <p:extLst>
              <p:ext uri="{D42A27DB-BD31-4B8C-83A1-F6EECF244321}">
                <p14:modId xmlns:p14="http://schemas.microsoft.com/office/powerpoint/2010/main" val="657190540"/>
              </p:ext>
            </p:extLst>
          </p:nvPr>
        </p:nvGraphicFramePr>
        <p:xfrm>
          <a:off x="255587" y="2061095"/>
          <a:ext cx="11680825" cy="4606925"/>
        </p:xfrm>
        <a:graphic>
          <a:graphicData uri="http://schemas.openxmlformats.org/drawingml/2006/chart">
            <c:chart xmlns:c="http://schemas.openxmlformats.org/drawingml/2006/chart" xmlns:r="http://schemas.openxmlformats.org/officeDocument/2006/relationships" r:id="rId3"/>
          </a:graphicData>
        </a:graphic>
      </p:graphicFrame>
      <p:sp>
        <p:nvSpPr>
          <p:cNvPr id="4" name="shape">
            <a:extLst>
              <a:ext uri="{FF2B5EF4-FFF2-40B4-BE49-F238E27FC236}">
                <a16:creationId xmlns:a16="http://schemas.microsoft.com/office/drawing/2014/main" id="{F4F22595-DDCA-48A7-70D0-3B1965945D4A}"/>
              </a:ext>
            </a:extLst>
          </p:cNvPr>
          <p:cNvSpPr/>
          <p:nvPr/>
        </p:nvSpPr>
        <p:spPr>
          <a:xfrm>
            <a:off x="4360448" y="2498617"/>
            <a:ext cx="2731135" cy="373188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164.0M Deficit">
            <a:extLst>
              <a:ext uri="{FF2B5EF4-FFF2-40B4-BE49-F238E27FC236}">
                <a16:creationId xmlns:a16="http://schemas.microsoft.com/office/drawing/2014/main" id="{2CF384FE-235F-B7D9-19F3-4B43346F305B}"/>
              </a:ext>
            </a:extLst>
          </p:cNvPr>
          <p:cNvSpPr/>
          <p:nvPr/>
        </p:nvSpPr>
        <p:spPr>
          <a:xfrm>
            <a:off x="4360448" y="5708934"/>
            <a:ext cx="2731135" cy="40750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j-lt"/>
                <a:ea typeface="+mn-ea"/>
                <a:cs typeface="+mn-cs"/>
              </a:rPr>
              <a:t>$164.0M Deficit</a:t>
            </a:r>
          </a:p>
        </p:txBody>
      </p:sp>
      <p:sp>
        <p:nvSpPr>
          <p:cNvPr id="2" name="shape">
            <a:extLst>
              <a:ext uri="{FF2B5EF4-FFF2-40B4-BE49-F238E27FC236}">
                <a16:creationId xmlns:a16="http://schemas.microsoft.com/office/drawing/2014/main" id="{2E6A276D-3B82-619A-5DFD-A7499D694525}"/>
              </a:ext>
            </a:extLst>
          </p:cNvPr>
          <p:cNvSpPr/>
          <p:nvPr/>
        </p:nvSpPr>
        <p:spPr>
          <a:xfrm>
            <a:off x="0" y="0"/>
            <a:ext cx="12192000" cy="1811867"/>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 Baseline">
            <a:extLst>
              <a:ext uri="{FF2B5EF4-FFF2-40B4-BE49-F238E27FC236}">
                <a16:creationId xmlns:a16="http://schemas.microsoft.com/office/drawing/2014/main" id="{D6B81C81-543A-5B6B-B2CC-1EF0632654A9}"/>
              </a:ext>
            </a:extLst>
          </p:cNvPr>
          <p:cNvSpPr>
            <a:spLocks noGrp="1"/>
          </p:cNvSpPr>
          <p:nvPr>
            <p:ph type="body" sz="quarter" idx="4294967295"/>
          </p:nvPr>
        </p:nvSpPr>
        <p:spPr>
          <a:xfrm>
            <a:off x="4580863" y="1054561"/>
            <a:ext cx="3030274" cy="565866"/>
          </a:xfrm>
        </p:spPr>
        <p:txBody>
          <a:bodyPr>
            <a:normAutofit/>
          </a:bodyPr>
          <a:lstStyle/>
          <a:p>
            <a:pPr marL="0" indent="0" algn="ctr">
              <a:buNone/>
            </a:pPr>
            <a:r>
              <a:rPr lang="en-US" dirty="0">
                <a:solidFill>
                  <a:schemeClr val="bg1"/>
                </a:solidFill>
              </a:rPr>
              <a:t>Baseline</a:t>
            </a:r>
            <a:endParaRPr lang="en-US" sz="1050" dirty="0">
              <a:solidFill>
                <a:schemeClr val="bg1"/>
              </a:solidFill>
            </a:endParaRPr>
          </a:p>
        </p:txBody>
      </p:sp>
      <p:sp>
        <p:nvSpPr>
          <p:cNvPr id="6" name="TITLE: RTC Cash Balance - Transit">
            <a:extLst>
              <a:ext uri="{FF2B5EF4-FFF2-40B4-BE49-F238E27FC236}">
                <a16:creationId xmlns:a16="http://schemas.microsoft.com/office/drawing/2014/main" id="{08672F4F-B9D0-6173-1DCB-8EC9261D288B}"/>
              </a:ext>
            </a:extLst>
          </p:cNvPr>
          <p:cNvSpPr txBox="1"/>
          <p:nvPr/>
        </p:nvSpPr>
        <p:spPr>
          <a:xfrm>
            <a:off x="1898827" y="392109"/>
            <a:ext cx="8394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RTC Cash Balance - Transit</a:t>
            </a:r>
          </a:p>
        </p:txBody>
      </p:sp>
      <p:sp>
        <p:nvSpPr>
          <p:cNvPr id="8" name="stroke">
            <a:extLst>
              <a:ext uri="{FF2B5EF4-FFF2-40B4-BE49-F238E27FC236}">
                <a16:creationId xmlns:a16="http://schemas.microsoft.com/office/drawing/2014/main" id="{39FDCEF3-1580-EEA7-61CE-F9F3B55F8E39}"/>
              </a:ext>
            </a:extLst>
          </p:cNvPr>
          <p:cNvSpPr/>
          <p:nvPr/>
        </p:nvSpPr>
        <p:spPr>
          <a:xfrm>
            <a:off x="1898827" y="312462"/>
            <a:ext cx="8394346" cy="130796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4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Roadway Funding"/>
          <p:cNvSpPr/>
          <p:nvPr/>
        </p:nvSpPr>
        <p:spPr>
          <a:xfrm>
            <a:off x="0" y="915160"/>
            <a:ext cx="7744858" cy="942975"/>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Roadway Funding</a:t>
            </a:r>
          </a:p>
        </p:txBody>
      </p:sp>
      <p:sp>
        <p:nvSpPr>
          <p:cNvPr id="2" name="Slide Number Placeholder 1">
            <a:extLst>
              <a:ext uri="{FF2B5EF4-FFF2-40B4-BE49-F238E27FC236}">
                <a16:creationId xmlns:a16="http://schemas.microsoft.com/office/drawing/2014/main" id="{76484C80-66D5-AF52-0313-BE224EA12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41F2F-43E0-4CC0-9802-8EF9D05E57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7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construction"/>
          <p:cNvPicPr>
            <a:picLocks noChangeAspect="1"/>
          </p:cNvPicPr>
          <p:nvPr/>
        </p:nvPicPr>
        <p:blipFill rotWithShape="1">
          <a:blip r:embed="rId3">
            <a:extLst>
              <a:ext uri="{28A0092B-C50C-407E-A947-70E740481C1C}">
                <a14:useLocalDpi xmlns:a14="http://schemas.microsoft.com/office/drawing/2010/main" val="0"/>
              </a:ext>
            </a:extLst>
          </a:blip>
          <a:srcRect b="24915"/>
          <a:stretch/>
        </p:blipFill>
        <p:spPr>
          <a:xfrm>
            <a:off x="0" y="-7749"/>
            <a:ext cx="12192000" cy="6865749"/>
          </a:xfrm>
          <a:prstGeom prst="rect">
            <a:avLst/>
          </a:prstGeom>
        </p:spPr>
      </p:pic>
      <p:sp>
        <p:nvSpPr>
          <p:cNvPr id="11" name="shape"/>
          <p:cNvSpPr/>
          <p:nvPr/>
        </p:nvSpPr>
        <p:spPr>
          <a:xfrm flipH="1">
            <a:off x="-3" y="0"/>
            <a:ext cx="12192001" cy="6858001"/>
          </a:xfrm>
          <a:prstGeom prst="rect">
            <a:avLst/>
          </a:prstGeom>
          <a:solidFill>
            <a:srgbClr val="033E82">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 bullet points"/>
          <p:cNvSpPr txBox="1"/>
          <p:nvPr/>
        </p:nvSpPr>
        <p:spPr>
          <a:xfrm>
            <a:off x="685800" y="2091351"/>
            <a:ext cx="11125200" cy="3477875"/>
          </a:xfrm>
          <a:prstGeom prst="rect">
            <a:avLst/>
          </a:prstGeom>
          <a:noFill/>
        </p:spPr>
        <p:txBody>
          <a:bodyPr wrap="square" rtlCol="0">
            <a:spAutoFit/>
          </a:bodyPr>
          <a:lstStyle/>
          <a:p>
            <a:pPr marL="285750" marR="0" lvl="0" indent="-285750" algn="l" defTabSz="914130" rtl="0" eaLnBrk="0" fontAlgn="base" latinLnBrk="0" hangingPunct="0">
              <a:lnSpc>
                <a:spcPct val="100000"/>
              </a:lnSpc>
              <a:spcBef>
                <a:spcPts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1965 state legislation – 1 cent per gal. fuel tax</a:t>
            </a:r>
          </a:p>
          <a:p>
            <a:pPr marL="285750" marR="0" lvl="0" indent="-285750" algn="l" defTabSz="914130" rtl="0" eaLnBrk="0" fontAlgn="base" latinLnBrk="0" hangingPunct="0">
              <a:lnSpc>
                <a:spcPct val="100000"/>
              </a:lnSpc>
              <a:spcBef>
                <a:spcPts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1990 ballot measure – 9 cents per gal. fuel tax (roadway only)</a:t>
            </a:r>
          </a:p>
          <a:p>
            <a:pPr marL="285750" marR="0" lvl="0" indent="-285750" algn="l" defTabSz="914130" rtl="0" eaLnBrk="0" fontAlgn="base" latinLnBrk="0" hangingPunct="0">
              <a:lnSpc>
                <a:spcPct val="100000"/>
              </a:lnSpc>
              <a:spcBef>
                <a:spcPts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2002 ballot measure – 0.25% sales tax (roadway &amp; transit)</a:t>
            </a:r>
          </a:p>
          <a:p>
            <a:pPr marL="285750" marR="0" lvl="0" indent="-285750" algn="l" defTabSz="914130" rtl="0" eaLnBrk="0" fontAlgn="base" latinLnBrk="0" hangingPunct="0">
              <a:lnSpc>
                <a:spcPct val="100000"/>
              </a:lnSpc>
              <a:spcBef>
                <a:spcPts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2013 state legislation – Fuel Revenue Indexing</a:t>
            </a:r>
          </a:p>
          <a:p>
            <a:pPr marL="285750" marR="0" lvl="0" indent="-285750" algn="l" defTabSz="914130" rtl="0" eaLnBrk="0" fontAlgn="base" latinLnBrk="0" hangingPunct="0">
              <a:lnSpc>
                <a:spcPct val="100000"/>
              </a:lnSpc>
              <a:spcBef>
                <a:spcPts val="0"/>
              </a:spcBef>
              <a:spcAft>
                <a:spcPts val="2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2016 ballot measure – Fuel Revenue Indexing 10-yr. extension</a:t>
            </a:r>
          </a:p>
        </p:txBody>
      </p:sp>
      <p:sp>
        <p:nvSpPr>
          <p:cNvPr id="12" name="shappe"/>
          <p:cNvSpPr/>
          <p:nvPr/>
        </p:nvSpPr>
        <p:spPr>
          <a:xfrm>
            <a:off x="0" y="1"/>
            <a:ext cx="12202040" cy="1650380"/>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Roadway Milestones"/>
          <p:cNvSpPr txBox="1"/>
          <p:nvPr/>
        </p:nvSpPr>
        <p:spPr>
          <a:xfrm>
            <a:off x="3185531" y="516265"/>
            <a:ext cx="58209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Roadway Milestones</a:t>
            </a:r>
          </a:p>
        </p:txBody>
      </p:sp>
      <p:sp>
        <p:nvSpPr>
          <p:cNvPr id="13" name="stroke"/>
          <p:cNvSpPr/>
          <p:nvPr/>
        </p:nvSpPr>
        <p:spPr>
          <a:xfrm>
            <a:off x="3185529" y="421175"/>
            <a:ext cx="5820939"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6374E1C-4CE3-2CE4-CF55-2DFC4681F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C2427-FC24-45B6-B1D7-50998AD85C7D}"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64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13000"/>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B43071A-77C2-028B-26D3-E8C57C75F502}"/>
              </a:ext>
            </a:extLst>
          </p:cNvPr>
          <p:cNvGrpSpPr/>
          <p:nvPr/>
        </p:nvGrpSpPr>
        <p:grpSpPr>
          <a:xfrm>
            <a:off x="8051088" y="3283124"/>
            <a:ext cx="2748917" cy="2147853"/>
            <a:chOff x="7516266" y="3283124"/>
            <a:chExt cx="2748917" cy="2147853"/>
          </a:xfrm>
        </p:grpSpPr>
        <p:sp>
          <p:nvSpPr>
            <p:cNvPr id="5" name="blue box">
              <a:extLst>
                <a:ext uri="{FF2B5EF4-FFF2-40B4-BE49-F238E27FC236}">
                  <a16:creationId xmlns:a16="http://schemas.microsoft.com/office/drawing/2014/main" id="{149BEC30-B967-F14F-9DDF-784E0080699D}"/>
                </a:ext>
              </a:extLst>
            </p:cNvPr>
            <p:cNvSpPr/>
            <p:nvPr/>
          </p:nvSpPr>
          <p:spPr>
            <a:xfrm>
              <a:off x="7519124" y="3283124"/>
              <a:ext cx="2743200" cy="2147853"/>
            </a:xfrm>
            <a:prstGeom prst="rect">
              <a:avLst/>
            </a:prstGeom>
            <a:solidFill>
              <a:srgbClr val="033E82">
                <a:alpha val="9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endParaRPr>
            </a:p>
          </p:txBody>
        </p:sp>
        <p:sp>
          <p:nvSpPr>
            <p:cNvPr id="8" name="TEXT: Sales Tax (Q 10)"/>
            <p:cNvSpPr txBox="1"/>
            <p:nvPr/>
          </p:nvSpPr>
          <p:spPr>
            <a:xfrm>
              <a:off x="7516266" y="4461545"/>
              <a:ext cx="2748917" cy="707886"/>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Sales Tax</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0.125% </a:t>
              </a:r>
            </a:p>
          </p:txBody>
        </p:sp>
        <p:pic>
          <p:nvPicPr>
            <p:cNvPr id="9" name="ICON: shopping" descr="shopping-icon - Fox Cities Exhibition Center"/>
            <p:cNvPicPr>
              <a:picLocks noChangeAspect="1" noChangeArrowheads="1"/>
            </p:cNvPicPr>
            <p:nvPr/>
          </p:nvPicPr>
          <p:blipFill rotWithShape="1">
            <a:blip r:embed="rId4" cstate="print">
              <a:biLevel thresh="25000"/>
              <a:extLst>
                <a:ext uri="{28A0092B-C50C-407E-A947-70E740481C1C}">
                  <a14:useLocalDpi xmlns:a14="http://schemas.microsoft.com/office/drawing/2010/main" val="0"/>
                </a:ext>
              </a:extLst>
            </a:blip>
            <a:srcRect l="20696" t="7844" r="18277" b="7844"/>
            <a:stretch/>
          </p:blipFill>
          <p:spPr bwMode="auto">
            <a:xfrm>
              <a:off x="8480704" y="3444669"/>
              <a:ext cx="820041" cy="8272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BEE376DD-F224-B5CD-B1D9-F6F2C2C4E1F9}"/>
              </a:ext>
            </a:extLst>
          </p:cNvPr>
          <p:cNvGrpSpPr/>
          <p:nvPr/>
        </p:nvGrpSpPr>
        <p:grpSpPr>
          <a:xfrm>
            <a:off x="4721541" y="3283124"/>
            <a:ext cx="2743201" cy="2147853"/>
            <a:chOff x="4686574" y="3283124"/>
            <a:chExt cx="2743201" cy="2147853"/>
          </a:xfrm>
        </p:grpSpPr>
        <p:sp>
          <p:nvSpPr>
            <p:cNvPr id="6" name="blue box">
              <a:extLst>
                <a:ext uri="{FF2B5EF4-FFF2-40B4-BE49-F238E27FC236}">
                  <a16:creationId xmlns:a16="http://schemas.microsoft.com/office/drawing/2014/main" id="{5721BA4B-774D-D242-8379-FDE6C22CB9E5}"/>
                </a:ext>
              </a:extLst>
            </p:cNvPr>
            <p:cNvSpPr/>
            <p:nvPr/>
          </p:nvSpPr>
          <p:spPr>
            <a:xfrm>
              <a:off x="4686574" y="3283124"/>
              <a:ext cx="2743200" cy="2147853"/>
            </a:xfrm>
            <a:prstGeom prst="rect">
              <a:avLst/>
            </a:prstGeom>
            <a:solidFill>
              <a:srgbClr val="033E82">
                <a:alpha val="9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endParaRPr>
            </a:p>
          </p:txBody>
        </p:sp>
        <p:sp>
          <p:nvSpPr>
            <p:cNvPr id="10" name="TEXT: Fuel Revenue Indexing (FRI)"/>
            <p:cNvSpPr txBox="1"/>
            <p:nvPr/>
          </p:nvSpPr>
          <p:spPr>
            <a:xfrm>
              <a:off x="4686574" y="4461545"/>
              <a:ext cx="2743201" cy="707886"/>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Fuel Revenue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Indexing</a:t>
              </a:r>
            </a:p>
          </p:txBody>
        </p:sp>
        <p:pic>
          <p:nvPicPr>
            <p:cNvPr id="11" name="ICON: gas pump"/>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5696575" y="3496676"/>
              <a:ext cx="723199" cy="723199"/>
            </a:xfrm>
            <a:prstGeom prst="rect">
              <a:avLst/>
            </a:prstGeom>
          </p:spPr>
        </p:pic>
      </p:grpSp>
      <p:grpSp>
        <p:nvGrpSpPr>
          <p:cNvPr id="17" name="Group 16">
            <a:extLst>
              <a:ext uri="{FF2B5EF4-FFF2-40B4-BE49-F238E27FC236}">
                <a16:creationId xmlns:a16="http://schemas.microsoft.com/office/drawing/2014/main" id="{97C6FDBF-D59A-FD36-1999-1282AC82D36A}"/>
              </a:ext>
            </a:extLst>
          </p:cNvPr>
          <p:cNvGrpSpPr/>
          <p:nvPr/>
        </p:nvGrpSpPr>
        <p:grpSpPr>
          <a:xfrm>
            <a:off x="1391995" y="3283124"/>
            <a:ext cx="2743200" cy="2147853"/>
            <a:chOff x="1917486" y="3283124"/>
            <a:chExt cx="2743200" cy="2147853"/>
          </a:xfrm>
        </p:grpSpPr>
        <p:sp>
          <p:nvSpPr>
            <p:cNvPr id="7" name="blue box">
              <a:extLst>
                <a:ext uri="{FF2B5EF4-FFF2-40B4-BE49-F238E27FC236}">
                  <a16:creationId xmlns:a16="http://schemas.microsoft.com/office/drawing/2014/main" id="{3F9E2870-CDEC-C045-8F8C-30A63E9EBDB9}"/>
                </a:ext>
              </a:extLst>
            </p:cNvPr>
            <p:cNvSpPr/>
            <p:nvPr/>
          </p:nvSpPr>
          <p:spPr>
            <a:xfrm>
              <a:off x="1917486" y="3283124"/>
              <a:ext cx="2743200" cy="2147853"/>
            </a:xfrm>
            <a:prstGeom prst="rect">
              <a:avLst/>
            </a:prstGeom>
            <a:solidFill>
              <a:srgbClr val="033E82">
                <a:alpha val="9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endParaRPr>
            </a:p>
          </p:txBody>
        </p:sp>
        <p:sp>
          <p:nvSpPr>
            <p:cNvPr id="12" name="TEXT: Motor Vehicle Fuel Tax (MVFT)"/>
            <p:cNvSpPr txBox="1"/>
            <p:nvPr/>
          </p:nvSpPr>
          <p:spPr>
            <a:xfrm>
              <a:off x="1917486" y="4461545"/>
              <a:ext cx="2743200" cy="707886"/>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Motor Vehicle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Fuel Tax </a:t>
              </a:r>
            </a:p>
          </p:txBody>
        </p:sp>
        <p:pic>
          <p:nvPicPr>
            <p:cNvPr id="13" name="ICON: car"/>
            <p:cNvPicPr>
              <a:picLocks noChangeAspect="1"/>
            </p:cNvPicPr>
            <p:nvPr/>
          </p:nvPicPr>
          <p:blipFill rotWithShape="1">
            <a:blip r:embed="rId7" cstate="print">
              <a:extLst>
                <a:ext uri="{28A0092B-C50C-407E-A947-70E740481C1C}">
                  <a14:useLocalDpi xmlns:a14="http://schemas.microsoft.com/office/drawing/2010/main" val="0"/>
                </a:ext>
              </a:extLst>
            </a:blip>
            <a:srcRect t="5277" b="15583"/>
            <a:stretch/>
          </p:blipFill>
          <p:spPr>
            <a:xfrm>
              <a:off x="2766453" y="3444668"/>
              <a:ext cx="1045267" cy="827214"/>
            </a:xfrm>
            <a:prstGeom prst="rect">
              <a:avLst/>
            </a:prstGeom>
          </p:spPr>
        </p:pic>
      </p:grpSp>
      <p:sp>
        <p:nvSpPr>
          <p:cNvPr id="18" name="box"/>
          <p:cNvSpPr/>
          <p:nvPr/>
        </p:nvSpPr>
        <p:spPr>
          <a:xfrm>
            <a:off x="0" y="1"/>
            <a:ext cx="12202040" cy="1650380"/>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stroke"/>
          <p:cNvSpPr/>
          <p:nvPr/>
        </p:nvSpPr>
        <p:spPr>
          <a:xfrm>
            <a:off x="2635243" y="421175"/>
            <a:ext cx="6921515"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LE: How Roads get Funded"/>
          <p:cNvSpPr txBox="1"/>
          <p:nvPr/>
        </p:nvSpPr>
        <p:spPr>
          <a:xfrm>
            <a:off x="2635242" y="520459"/>
            <a:ext cx="69215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Roads get Funded</a:t>
            </a:r>
          </a:p>
        </p:txBody>
      </p:sp>
      <p:sp>
        <p:nvSpPr>
          <p:cNvPr id="14" name="Slide Number Placeholder 13">
            <a:extLst>
              <a:ext uri="{FF2B5EF4-FFF2-40B4-BE49-F238E27FC236}">
                <a16:creationId xmlns:a16="http://schemas.microsoft.com/office/drawing/2014/main" id="{F8BB92F9-5AEB-7765-7FE4-6650C47739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41F2F-43E0-4CC0-9802-8EF9D05E57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3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complete streets"/>
          <p:cNvPicPr>
            <a:picLocks noChangeAspect="1"/>
          </p:cNvPicPr>
          <p:nvPr/>
        </p:nvPicPr>
        <p:blipFill rotWithShape="1">
          <a:blip r:embed="rId3" cstate="print">
            <a:extLst>
              <a:ext uri="{28A0092B-C50C-407E-A947-70E740481C1C}">
                <a14:useLocalDpi xmlns:a14="http://schemas.microsoft.com/office/drawing/2010/main" val="0"/>
              </a:ext>
            </a:extLst>
          </a:blip>
          <a:srcRect l="22715" t="32872" r="17623" b="16789"/>
          <a:stretch/>
        </p:blipFill>
        <p:spPr>
          <a:xfrm>
            <a:off x="1524" y="857"/>
            <a:ext cx="12188952" cy="6856286"/>
          </a:xfrm>
          <a:prstGeom prst="rect">
            <a:avLst/>
          </a:prstGeom>
        </p:spPr>
      </p:pic>
      <p:sp>
        <p:nvSpPr>
          <p:cNvPr id="2" name="shape">
            <a:extLst>
              <a:ext uri="{FF2B5EF4-FFF2-40B4-BE49-F238E27FC236}">
                <a16:creationId xmlns:a16="http://schemas.microsoft.com/office/drawing/2014/main" id="{D35E5467-3298-0764-F64B-71BA89D30DAC}"/>
              </a:ext>
            </a:extLst>
          </p:cNvPr>
          <p:cNvSpPr/>
          <p:nvPr/>
        </p:nvSpPr>
        <p:spPr>
          <a:xfrm>
            <a:off x="-3040" y="0"/>
            <a:ext cx="12195040" cy="6858000"/>
          </a:xfrm>
          <a:prstGeom prst="rect">
            <a:avLst/>
          </a:prstGeom>
          <a:solidFill>
            <a:srgbClr val="033E82">
              <a:alpha val="8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 bullet points"/>
          <p:cNvSpPr txBox="1"/>
          <p:nvPr/>
        </p:nvSpPr>
        <p:spPr>
          <a:xfrm>
            <a:off x="914400" y="1828800"/>
            <a:ext cx="10820400" cy="4493538"/>
          </a:xfrm>
          <a:prstGeom prst="rect">
            <a:avLst/>
          </a:prstGeom>
          <a:noFill/>
        </p:spPr>
        <p:txBody>
          <a:bodyPr wrap="square" rtlCol="0">
            <a:spAutoFit/>
          </a:bodyPr>
          <a:lstStyle/>
          <a:p>
            <a:pPr marL="285750" marR="0" lvl="0" indent="-285750" algn="l" defTabSz="914130" rtl="0" eaLnBrk="0" fontAlgn="base" latinLnBrk="0" hangingPunct="0">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1965 – Nevada Legislature creates the RTC</a:t>
            </a:r>
          </a:p>
          <a:p>
            <a:pPr marL="285750" marR="0" lvl="0" indent="-285750" algn="l" defTabSz="914130" rtl="0" eaLnBrk="0" fontAlgn="base" latinLnBrk="0" hangingPunct="0">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1981 – RTC becomes a Metropolitan Planning Organization</a:t>
            </a:r>
          </a:p>
          <a:p>
            <a:pPr marL="285750" marR="0" lvl="0" indent="-285750" algn="l" defTabSz="914130" rtl="0" eaLnBrk="0" fontAlgn="base" latinLnBrk="0" hangingPunct="0">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1983 – Nevada Legislature enables RTC to provide transit</a:t>
            </a:r>
          </a:p>
          <a:p>
            <a:pPr marL="285750" marR="0" lvl="0" indent="-285750" algn="l" defTabSz="914130" rtl="0" eaLnBrk="0" fontAlgn="base" latinLnBrk="0" hangingPunct="0">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1992 – RTC launches new public transit system</a:t>
            </a:r>
          </a:p>
          <a:p>
            <a:pPr marL="285750" marR="0" lvl="0" indent="-285750" algn="l" defTabSz="914130" rtl="0" eaLnBrk="0" fontAlgn="base" latinLnBrk="0" hangingPunct="0">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2004 – RTC becomes regional traffic management agency</a:t>
            </a:r>
          </a:p>
          <a:p>
            <a:pPr marL="285750" marR="0" lvl="0" indent="-285750" algn="l" defTabSz="914130" rtl="0" eaLnBrk="0" fontAlgn="base" latinLnBrk="0" hangingPunct="0">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2015 – RTC becomes Southern Nevada Strong administrator</a:t>
            </a:r>
          </a:p>
          <a:p>
            <a:pPr marL="285750" marR="0" lvl="0" indent="-285750" algn="l" defTabSz="914130" rtl="0" eaLnBrk="0" fontAlgn="base" latinLnBrk="0" hangingPunct="0">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2016 – RTC launches public bike share system</a:t>
            </a:r>
          </a:p>
        </p:txBody>
      </p:sp>
      <p:sp>
        <p:nvSpPr>
          <p:cNvPr id="5" name="shape">
            <a:extLst>
              <a:ext uri="{FF2B5EF4-FFF2-40B4-BE49-F238E27FC236}">
                <a16:creationId xmlns:a16="http://schemas.microsoft.com/office/drawing/2014/main" id="{271F2795-367A-88C2-FD37-BF4293AE4EB0}"/>
              </a:ext>
            </a:extLst>
          </p:cNvPr>
          <p:cNvSpPr/>
          <p:nvPr/>
        </p:nvSpPr>
        <p:spPr>
          <a:xfrm>
            <a:off x="0" y="0"/>
            <a:ext cx="12192000" cy="16915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stroke">
            <a:extLst>
              <a:ext uri="{FF2B5EF4-FFF2-40B4-BE49-F238E27FC236}">
                <a16:creationId xmlns:a16="http://schemas.microsoft.com/office/drawing/2014/main" id="{AE9BD1BB-7937-53A3-D39E-B21A89A51F52}"/>
              </a:ext>
            </a:extLst>
          </p:cNvPr>
          <p:cNvSpPr/>
          <p:nvPr/>
        </p:nvSpPr>
        <p:spPr>
          <a:xfrm>
            <a:off x="2904732" y="434576"/>
            <a:ext cx="6381011"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Evolution of the RTC">
            <a:extLst>
              <a:ext uri="{FF2B5EF4-FFF2-40B4-BE49-F238E27FC236}">
                <a16:creationId xmlns:a16="http://schemas.microsoft.com/office/drawing/2014/main" id="{2511CB06-3EE4-73B2-DDD5-412AEEE3D905}"/>
              </a:ext>
            </a:extLst>
          </p:cNvPr>
          <p:cNvSpPr txBox="1"/>
          <p:nvPr/>
        </p:nvSpPr>
        <p:spPr>
          <a:xfrm>
            <a:off x="2906256" y="538357"/>
            <a:ext cx="63794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Evolution of the RTC</a:t>
            </a:r>
          </a:p>
        </p:txBody>
      </p:sp>
    </p:spTree>
    <p:extLst>
      <p:ext uri="{BB962C8B-B14F-4D97-AF65-F5344CB8AC3E}">
        <p14:creationId xmlns:p14="http://schemas.microsoft.com/office/powerpoint/2010/main" val="1854555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1000"/>
                                        <p:tgtEl>
                                          <p:spTgt spid="6">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1000"/>
                                        <p:tgtEl>
                                          <p:spTgt spid="6">
                                            <p:txEl>
                                              <p:pRg st="5" end="5"/>
                                            </p:txEl>
                                          </p:spTgt>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box"/>
          <p:cNvSpPr/>
          <p:nvPr/>
        </p:nvSpPr>
        <p:spPr>
          <a:xfrm>
            <a:off x="0" y="0"/>
            <a:ext cx="12192000" cy="1630335"/>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 name="stroke"/>
          <p:cNvSpPr/>
          <p:nvPr/>
        </p:nvSpPr>
        <p:spPr>
          <a:xfrm>
            <a:off x="2746955" y="362797"/>
            <a:ext cx="6698091" cy="935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Producer Price Index"/>
          <p:cNvSpPr txBox="1"/>
          <p:nvPr/>
        </p:nvSpPr>
        <p:spPr>
          <a:xfrm>
            <a:off x="2745866" y="471382"/>
            <a:ext cx="67002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Producer Price Index</a:t>
            </a:r>
          </a:p>
        </p:txBody>
      </p:sp>
      <p:graphicFrame>
        <p:nvGraphicFramePr>
          <p:cNvPr id="9" name="Chart 8"/>
          <p:cNvGraphicFramePr/>
          <p:nvPr>
            <p:extLst>
              <p:ext uri="{D42A27DB-BD31-4B8C-83A1-F6EECF244321}">
                <p14:modId xmlns:p14="http://schemas.microsoft.com/office/powerpoint/2010/main" val="14570482"/>
              </p:ext>
            </p:extLst>
          </p:nvPr>
        </p:nvGraphicFramePr>
        <p:xfrm>
          <a:off x="-288471" y="1626767"/>
          <a:ext cx="12192000" cy="5113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637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traffic"/>
          <p:cNvPicPr>
            <a:picLocks noChangeAspect="1"/>
          </p:cNvPicPr>
          <p:nvPr/>
        </p:nvPicPr>
        <p:blipFill rotWithShape="1">
          <a:blip r:embed="rId3" cstate="hqprint">
            <a:extLst>
              <a:ext uri="{28A0092B-C50C-407E-A947-70E740481C1C}">
                <a14:useLocalDpi xmlns:a14="http://schemas.microsoft.com/office/drawing/2010/main" val="0"/>
              </a:ext>
            </a:extLst>
          </a:blip>
          <a:srcRect l="571" t="9331" r="30766" b="43956"/>
          <a:stretch/>
        </p:blipFill>
        <p:spPr>
          <a:xfrm>
            <a:off x="-21549" y="1346546"/>
            <a:ext cx="12213549" cy="5518711"/>
          </a:xfrm>
          <a:prstGeom prst="rect">
            <a:avLst/>
          </a:prstGeom>
        </p:spPr>
      </p:pic>
      <p:sp>
        <p:nvSpPr>
          <p:cNvPr id="32" name="box"/>
          <p:cNvSpPr/>
          <p:nvPr/>
        </p:nvSpPr>
        <p:spPr>
          <a:xfrm>
            <a:off x="8120743" y="2378508"/>
            <a:ext cx="2670628" cy="190108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Q5 Passed"/>
          <p:cNvSpPr txBox="1"/>
          <p:nvPr/>
        </p:nvSpPr>
        <p:spPr>
          <a:xfrm>
            <a:off x="9181070" y="3371429"/>
            <a:ext cx="1612262" cy="707886"/>
          </a:xfrm>
          <a:prstGeom prst="rect">
            <a:avLst/>
          </a:prstGeom>
          <a:noFill/>
        </p:spPr>
        <p:txBody>
          <a:bodyPr wrap="square" rtlCol="0">
            <a:spAutoFit/>
          </a:bodyPr>
          <a:lstStyle/>
          <a:p>
            <a:pPr lvl="0" defTabSz="609585" fontAlgn="base">
              <a:spcBef>
                <a:spcPct val="0"/>
              </a:spcBef>
              <a:spcAft>
                <a:spcPct val="0"/>
              </a:spcAft>
              <a:defRPr/>
            </a:pPr>
            <a:r>
              <a:rPr lang="en-US" sz="2000" cap="all" dirty="0">
                <a:solidFill>
                  <a:prstClr val="white"/>
                </a:solidFill>
                <a:latin typeface="Century Gothic" panose="020B0502020202020204" pitchFamily="34" charset="0"/>
              </a:rPr>
              <a:t>Q5 </a:t>
            </a:r>
          </a:p>
          <a:p>
            <a:pPr lvl="0" defTabSz="609585" fontAlgn="base">
              <a:spcBef>
                <a:spcPct val="0"/>
              </a:spcBef>
              <a:spcAft>
                <a:spcPct val="0"/>
              </a:spcAft>
              <a:defRPr/>
            </a:pPr>
            <a:r>
              <a:rPr lang="en-US" sz="2000" dirty="0">
                <a:solidFill>
                  <a:prstClr val="white"/>
                </a:solidFill>
                <a:latin typeface="Century Gothic" panose="020B0502020202020204" pitchFamily="34" charset="0"/>
              </a:rPr>
              <a:t>Passed</a:t>
            </a:r>
          </a:p>
        </p:txBody>
      </p:sp>
      <p:pic>
        <p:nvPicPr>
          <p:cNvPr id="39" name="ICON: checkmark"/>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72119" y="3371429"/>
            <a:ext cx="579889" cy="579889"/>
          </a:xfrm>
          <a:prstGeom prst="rect">
            <a:avLst/>
          </a:prstGeom>
        </p:spPr>
      </p:pic>
      <p:sp>
        <p:nvSpPr>
          <p:cNvPr id="31" name="TEXT: 2016"/>
          <p:cNvSpPr txBox="1"/>
          <p:nvPr/>
        </p:nvSpPr>
        <p:spPr>
          <a:xfrm>
            <a:off x="8200572" y="2491931"/>
            <a:ext cx="2510971"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2016</a:t>
            </a:r>
          </a:p>
        </p:txBody>
      </p:sp>
      <p:sp>
        <p:nvSpPr>
          <p:cNvPr id="33" name="box"/>
          <p:cNvSpPr/>
          <p:nvPr/>
        </p:nvSpPr>
        <p:spPr>
          <a:xfrm>
            <a:off x="4760686" y="2378508"/>
            <a:ext cx="2670628" cy="190108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AB191 Passed"/>
          <p:cNvSpPr txBox="1"/>
          <p:nvPr/>
        </p:nvSpPr>
        <p:spPr>
          <a:xfrm>
            <a:off x="5943600" y="3371429"/>
            <a:ext cx="1476338" cy="707886"/>
          </a:xfrm>
          <a:prstGeom prst="rect">
            <a:avLst/>
          </a:prstGeom>
          <a:noFill/>
        </p:spPr>
        <p:txBody>
          <a:bodyPr wrap="square" rtlCol="0">
            <a:spAutoFit/>
          </a:bodyPr>
          <a:lstStyle/>
          <a:p>
            <a:pPr lvl="0" defTabSz="609585" fontAlgn="base">
              <a:spcBef>
                <a:spcPct val="0"/>
              </a:spcBef>
              <a:spcAft>
                <a:spcPct val="0"/>
              </a:spcAft>
              <a:defRPr/>
            </a:pPr>
            <a:r>
              <a:rPr lang="en-US" sz="2000" cap="all" dirty="0">
                <a:solidFill>
                  <a:prstClr val="white"/>
                </a:solidFill>
                <a:latin typeface="Century Gothic" panose="020B0502020202020204" pitchFamily="34" charset="0"/>
              </a:rPr>
              <a:t>AB191 </a:t>
            </a:r>
          </a:p>
          <a:p>
            <a:pPr lvl="0" defTabSz="609585" fontAlgn="base">
              <a:spcBef>
                <a:spcPct val="0"/>
              </a:spcBef>
              <a:spcAft>
                <a:spcPct val="0"/>
              </a:spcAft>
              <a:defRPr/>
            </a:pPr>
            <a:r>
              <a:rPr lang="en-US" sz="2000" dirty="0">
                <a:solidFill>
                  <a:prstClr val="white"/>
                </a:solidFill>
                <a:latin typeface="Century Gothic" panose="020B0502020202020204" pitchFamily="34" charset="0"/>
              </a:rPr>
              <a:t>Passed</a:t>
            </a:r>
          </a:p>
        </p:txBody>
      </p:sp>
      <p:pic>
        <p:nvPicPr>
          <p:cNvPr id="38" name="ICON: checkmark"/>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34648" y="3371429"/>
            <a:ext cx="579889" cy="579889"/>
          </a:xfrm>
          <a:prstGeom prst="rect">
            <a:avLst/>
          </a:prstGeom>
        </p:spPr>
      </p:pic>
      <p:sp>
        <p:nvSpPr>
          <p:cNvPr id="30" name="TEXT: 2015"/>
          <p:cNvSpPr txBox="1"/>
          <p:nvPr/>
        </p:nvSpPr>
        <p:spPr>
          <a:xfrm>
            <a:off x="4840515" y="2491931"/>
            <a:ext cx="2510971"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2015</a:t>
            </a:r>
          </a:p>
        </p:txBody>
      </p:sp>
      <p:sp>
        <p:nvSpPr>
          <p:cNvPr id="12" name="box"/>
          <p:cNvSpPr/>
          <p:nvPr/>
        </p:nvSpPr>
        <p:spPr>
          <a:xfrm>
            <a:off x="1400629" y="2378508"/>
            <a:ext cx="2670628" cy="190108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AB413 Passed"/>
          <p:cNvSpPr txBox="1"/>
          <p:nvPr/>
        </p:nvSpPr>
        <p:spPr>
          <a:xfrm>
            <a:off x="2508421" y="3371429"/>
            <a:ext cx="1562836" cy="707886"/>
          </a:xfrm>
          <a:prstGeom prst="rect">
            <a:avLst/>
          </a:prstGeom>
          <a:noFill/>
        </p:spPr>
        <p:txBody>
          <a:bodyPr wrap="square" rtlCol="0">
            <a:spAutoFit/>
          </a:bodyPr>
          <a:lstStyle/>
          <a:p>
            <a:pPr lvl="0" defTabSz="609585" fontAlgn="base">
              <a:spcBef>
                <a:spcPct val="0"/>
              </a:spcBef>
              <a:spcAft>
                <a:spcPct val="0"/>
              </a:spcAft>
              <a:defRPr/>
            </a:pPr>
            <a:r>
              <a:rPr lang="en-US" sz="2000" cap="all" dirty="0">
                <a:solidFill>
                  <a:prstClr val="white"/>
                </a:solidFill>
                <a:latin typeface="Century Gothic" panose="020B0502020202020204" pitchFamily="34" charset="0"/>
              </a:rPr>
              <a:t>AB413 </a:t>
            </a:r>
          </a:p>
          <a:p>
            <a:pPr lvl="0" defTabSz="609585" fontAlgn="base">
              <a:spcBef>
                <a:spcPct val="0"/>
              </a:spcBef>
              <a:spcAft>
                <a:spcPct val="0"/>
              </a:spcAft>
              <a:defRPr/>
            </a:pPr>
            <a:r>
              <a:rPr lang="en-US" sz="2000" dirty="0">
                <a:solidFill>
                  <a:prstClr val="white"/>
                </a:solidFill>
                <a:latin typeface="Century Gothic" panose="020B0502020202020204" pitchFamily="34" charset="0"/>
              </a:rPr>
              <a:t>Passed</a:t>
            </a:r>
          </a:p>
        </p:txBody>
      </p:sp>
      <p:pic>
        <p:nvPicPr>
          <p:cNvPr id="14" name="ICON: checkmark"/>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99470" y="3371429"/>
            <a:ext cx="579889" cy="579889"/>
          </a:xfrm>
          <a:prstGeom prst="rect">
            <a:avLst/>
          </a:prstGeom>
        </p:spPr>
      </p:pic>
      <p:sp>
        <p:nvSpPr>
          <p:cNvPr id="3" name="TEXT: 2013"/>
          <p:cNvSpPr txBox="1"/>
          <p:nvPr/>
        </p:nvSpPr>
        <p:spPr>
          <a:xfrm>
            <a:off x="1480458" y="2491931"/>
            <a:ext cx="2510971"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2013</a:t>
            </a:r>
          </a:p>
        </p:txBody>
      </p:sp>
      <p:sp>
        <p:nvSpPr>
          <p:cNvPr id="8" name="box"/>
          <p:cNvSpPr/>
          <p:nvPr/>
        </p:nvSpPr>
        <p:spPr>
          <a:xfrm>
            <a:off x="0" y="-20782"/>
            <a:ext cx="12192000" cy="1386444"/>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troke"/>
          <p:cNvSpPr/>
          <p:nvPr/>
        </p:nvSpPr>
        <p:spPr>
          <a:xfrm>
            <a:off x="4108779" y="245109"/>
            <a:ext cx="3974443" cy="83554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Timeline"/>
          <p:cNvSpPr txBox="1"/>
          <p:nvPr/>
        </p:nvSpPr>
        <p:spPr>
          <a:xfrm>
            <a:off x="4108779" y="302158"/>
            <a:ext cx="39744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FRI Timeline</a:t>
            </a:r>
          </a:p>
        </p:txBody>
      </p:sp>
    </p:spTree>
    <p:extLst>
      <p:ext uri="{BB962C8B-B14F-4D97-AF65-F5344CB8AC3E}">
        <p14:creationId xmlns:p14="http://schemas.microsoft.com/office/powerpoint/2010/main" val="102766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CON: dig" descr="A blue pictogram of a person with a shovel&#10;&#10;Description automatically generated">
            <a:extLst>
              <a:ext uri="{FF2B5EF4-FFF2-40B4-BE49-F238E27FC236}">
                <a16:creationId xmlns:a16="http://schemas.microsoft.com/office/drawing/2014/main" id="{4A8846FB-7380-1A64-7C90-2EDC3454E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13" y="6000669"/>
            <a:ext cx="700427" cy="700427"/>
          </a:xfrm>
          <a:prstGeom prst="rect">
            <a:avLst/>
          </a:prstGeom>
        </p:spPr>
      </p:pic>
      <p:sp>
        <p:nvSpPr>
          <p:cNvPr id="5" name="shape">
            <a:extLst>
              <a:ext uri="{FF2B5EF4-FFF2-40B4-BE49-F238E27FC236}">
                <a16:creationId xmlns:a16="http://schemas.microsoft.com/office/drawing/2014/main" id="{0877CC27-53BA-BD2B-4A4B-7C4C58A805C9}"/>
              </a:ext>
            </a:extLst>
          </p:cNvPr>
          <p:cNvSpPr/>
          <p:nvPr/>
        </p:nvSpPr>
        <p:spPr>
          <a:xfrm>
            <a:off x="0" y="0"/>
            <a:ext cx="12192000" cy="157428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Total Projects by Phase">
            <a:extLst>
              <a:ext uri="{FF2B5EF4-FFF2-40B4-BE49-F238E27FC236}">
                <a16:creationId xmlns:a16="http://schemas.microsoft.com/office/drawing/2014/main" id="{3AAC4835-7E58-0861-8149-477830BD9F3B}"/>
              </a:ext>
            </a:extLst>
          </p:cNvPr>
          <p:cNvSpPr txBox="1"/>
          <p:nvPr/>
        </p:nvSpPr>
        <p:spPr>
          <a:xfrm>
            <a:off x="2727519" y="397014"/>
            <a:ext cx="67369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Total Projects by Phase</a:t>
            </a:r>
          </a:p>
        </p:txBody>
      </p:sp>
      <p:sp>
        <p:nvSpPr>
          <p:cNvPr id="7" name="stroke">
            <a:extLst>
              <a:ext uri="{FF2B5EF4-FFF2-40B4-BE49-F238E27FC236}">
                <a16:creationId xmlns:a16="http://schemas.microsoft.com/office/drawing/2014/main" id="{04B88A90-344D-F23B-1EB9-A7719C957DBC}"/>
              </a:ext>
            </a:extLst>
          </p:cNvPr>
          <p:cNvSpPr/>
          <p:nvPr/>
        </p:nvSpPr>
        <p:spPr>
          <a:xfrm>
            <a:off x="2727520" y="312462"/>
            <a:ext cx="6736961"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CHART: Total Projects by Phase">
            <a:extLst>
              <a:ext uri="{FF2B5EF4-FFF2-40B4-BE49-F238E27FC236}">
                <a16:creationId xmlns:a16="http://schemas.microsoft.com/office/drawing/2014/main" id="{2A3E3B41-8D69-F3F9-DECD-C26BD3CEA132}"/>
              </a:ext>
            </a:extLst>
          </p:cNvPr>
          <p:cNvGraphicFramePr>
            <a:graphicFrameLocks/>
          </p:cNvGraphicFramePr>
          <p:nvPr>
            <p:extLst>
              <p:ext uri="{D42A27DB-BD31-4B8C-83A1-F6EECF244321}">
                <p14:modId xmlns:p14="http://schemas.microsoft.com/office/powerpoint/2010/main" val="2960324168"/>
              </p:ext>
            </p:extLst>
          </p:nvPr>
        </p:nvGraphicFramePr>
        <p:xfrm>
          <a:off x="115615" y="1333449"/>
          <a:ext cx="11960772" cy="534503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3rd Qtr">
            <a:extLst>
              <a:ext uri="{FF2B5EF4-FFF2-40B4-BE49-F238E27FC236}">
                <a16:creationId xmlns:a16="http://schemas.microsoft.com/office/drawing/2014/main" id="{178BE193-7FCD-5F19-F72A-8C590B03D4ED}"/>
              </a:ext>
            </a:extLst>
          </p:cNvPr>
          <p:cNvSpPr txBox="1"/>
          <p:nvPr/>
        </p:nvSpPr>
        <p:spPr>
          <a:xfrm>
            <a:off x="11358371" y="6000669"/>
            <a:ext cx="10034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entury Gothic" panose="020B0502020202020204" pitchFamily="34" charset="0"/>
                <a:cs typeface="Calibri"/>
              </a:rPr>
              <a:t>*3</a:t>
            </a:r>
            <a:r>
              <a:rPr kumimoji="0" lang="en-US" sz="1050" b="0" i="0" u="none" strike="noStrike" kern="1200" cap="none" spc="0" normalizeH="0" baseline="30000" noProof="0" dirty="0">
                <a:ln>
                  <a:noFill/>
                </a:ln>
                <a:effectLst/>
                <a:uLnTx/>
                <a:uFillTx/>
                <a:latin typeface="Century Gothic" panose="020B0502020202020204" pitchFamily="34" charset="0"/>
                <a:cs typeface="Calibri"/>
              </a:rPr>
              <a:t>rd</a:t>
            </a:r>
            <a:r>
              <a:rPr kumimoji="0" lang="en-US" sz="1050" b="0" i="0" u="none" strike="noStrike" kern="1200" cap="none" spc="0" normalizeH="0" baseline="0" noProof="0" dirty="0">
                <a:ln>
                  <a:noFill/>
                </a:ln>
                <a:effectLst/>
                <a:uLnTx/>
                <a:uFillTx/>
                <a:latin typeface="Century Gothic" panose="020B0502020202020204" pitchFamily="34" charset="0"/>
                <a:cs typeface="Calibri"/>
              </a:rPr>
              <a:t> </a:t>
            </a:r>
            <a:r>
              <a:rPr kumimoji="0" lang="en-US" sz="1050" b="0" i="0" u="none" strike="noStrike" kern="1200" cap="none" spc="0" normalizeH="0" baseline="0" noProof="0" dirty="0" err="1">
                <a:ln>
                  <a:noFill/>
                </a:ln>
                <a:effectLst/>
                <a:uLnTx/>
                <a:uFillTx/>
                <a:latin typeface="Century Gothic" panose="020B0502020202020204" pitchFamily="34" charset="0"/>
                <a:cs typeface="Calibri"/>
              </a:rPr>
              <a:t>Qtr</a:t>
            </a:r>
            <a:endParaRPr kumimoji="0" lang="en-US" sz="1050" b="0" i="0" u="none" strike="noStrike" kern="1200" cap="none" spc="0" normalizeH="0" baseline="0" noProof="0" dirty="0">
              <a:ln>
                <a:noFill/>
              </a:ln>
              <a:effectLst/>
              <a:uLnTx/>
              <a:uFillTx/>
              <a:latin typeface="Century Gothic" panose="020B0502020202020204" pitchFamily="34" charset="0"/>
              <a:cs typeface="Calibri"/>
            </a:endParaRPr>
          </a:p>
        </p:txBody>
      </p:sp>
    </p:spTree>
    <p:extLst>
      <p:ext uri="{BB962C8B-B14F-4D97-AF65-F5344CB8AC3E}">
        <p14:creationId xmlns:p14="http://schemas.microsoft.com/office/powerpoint/2010/main" val="3610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305" t="35323"/>
          <a:stretch/>
        </p:blipFill>
        <p:spPr>
          <a:xfrm>
            <a:off x="-50800" y="406400"/>
            <a:ext cx="12242801" cy="6451600"/>
          </a:xfrm>
          <a:prstGeom prst="rect">
            <a:avLst/>
          </a:prstGeom>
        </p:spPr>
      </p:pic>
      <p:sp>
        <p:nvSpPr>
          <p:cNvPr id="2" name="shape"/>
          <p:cNvSpPr/>
          <p:nvPr/>
        </p:nvSpPr>
        <p:spPr>
          <a:xfrm>
            <a:off x="514851" y="3877381"/>
            <a:ext cx="2688165" cy="2611662"/>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 Projects awarded"/>
          <p:cNvSpPr/>
          <p:nvPr/>
        </p:nvSpPr>
        <p:spPr>
          <a:xfrm>
            <a:off x="514851" y="5441807"/>
            <a:ext cx="2688165" cy="830997"/>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Projects Awarded</a:t>
            </a:r>
          </a:p>
        </p:txBody>
      </p:sp>
      <p:sp>
        <p:nvSpPr>
          <p:cNvPr id="48" name="TEXT: 405"/>
          <p:cNvSpPr/>
          <p:nvPr/>
        </p:nvSpPr>
        <p:spPr>
          <a:xfrm>
            <a:off x="514851" y="4742115"/>
            <a:ext cx="2688165" cy="707886"/>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entury Gothic" panose="020B0502020202020204" pitchFamily="34" charset="0"/>
                <a:cs typeface="Calibri"/>
              </a:rPr>
              <a:t>674</a:t>
            </a:r>
            <a:endPar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endParaRPr>
          </a:p>
        </p:txBody>
      </p:sp>
      <p:pic>
        <p:nvPicPr>
          <p:cNvPr id="6" name="ICON: di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43333" y="3954881"/>
            <a:ext cx="790657" cy="790657"/>
          </a:xfrm>
          <a:prstGeom prst="rect">
            <a:avLst/>
          </a:prstGeom>
        </p:spPr>
      </p:pic>
      <p:sp>
        <p:nvSpPr>
          <p:cNvPr id="31" name="box">
            <a:extLst>
              <a:ext uri="{FF2B5EF4-FFF2-40B4-BE49-F238E27FC236}">
                <a16:creationId xmlns:a16="http://schemas.microsoft.com/office/drawing/2014/main" id="{45FC9964-0B9F-22A8-3C3D-02BB51CDC1C7}"/>
              </a:ext>
            </a:extLst>
          </p:cNvPr>
          <p:cNvSpPr/>
          <p:nvPr/>
        </p:nvSpPr>
        <p:spPr>
          <a:xfrm>
            <a:off x="0" y="0"/>
            <a:ext cx="12192000" cy="157428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ITLE: Fuel Revenue Indexing"/>
          <p:cNvSpPr txBox="1"/>
          <p:nvPr/>
        </p:nvSpPr>
        <p:spPr>
          <a:xfrm>
            <a:off x="2727518" y="397014"/>
            <a:ext cx="67369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Fuel Revenue Indexing</a:t>
            </a:r>
          </a:p>
        </p:txBody>
      </p:sp>
      <p:sp>
        <p:nvSpPr>
          <p:cNvPr id="46" name="shape"/>
          <p:cNvSpPr/>
          <p:nvPr/>
        </p:nvSpPr>
        <p:spPr>
          <a:xfrm>
            <a:off x="3342718" y="3877381"/>
            <a:ext cx="2688165" cy="2611662"/>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shape"/>
          <p:cNvSpPr/>
          <p:nvPr/>
        </p:nvSpPr>
        <p:spPr>
          <a:xfrm>
            <a:off x="6170585" y="3877381"/>
            <a:ext cx="2688165" cy="2611662"/>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shape"/>
          <p:cNvSpPr/>
          <p:nvPr/>
        </p:nvSpPr>
        <p:spPr>
          <a:xfrm>
            <a:off x="8998452" y="3877381"/>
            <a:ext cx="2688165" cy="2611662"/>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3" name="LOGO: Fueling Our Future" descr="logo.png"/>
          <p:cNvPicPr>
            <a:picLocks noChangeAspect="1"/>
          </p:cNvPicPr>
          <p:nvPr/>
        </p:nvPicPr>
        <p:blipFill rotWithShape="1">
          <a:blip r:embed="rId5" cstate="print">
            <a:extLst>
              <a:ext uri="{28A0092B-C50C-407E-A947-70E740481C1C}">
                <a14:useLocalDpi xmlns:a14="http://schemas.microsoft.com/office/drawing/2010/main" val="0"/>
              </a:ext>
            </a:extLst>
          </a:blip>
          <a:srcRect b="10794"/>
          <a:stretch/>
        </p:blipFill>
        <p:spPr>
          <a:xfrm>
            <a:off x="4839800" y="1892509"/>
            <a:ext cx="2512400" cy="2531384"/>
          </a:xfrm>
          <a:prstGeom prst="rect">
            <a:avLst/>
          </a:prstGeom>
        </p:spPr>
      </p:pic>
      <p:pic>
        <p:nvPicPr>
          <p:cNvPr id="4" name="ICON: small business"/>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92929" y="4020273"/>
            <a:ext cx="587743" cy="587743"/>
          </a:xfrm>
          <a:prstGeom prst="rect">
            <a:avLst/>
          </a:prstGeom>
        </p:spPr>
      </p:pic>
      <p:sp>
        <p:nvSpPr>
          <p:cNvPr id="54" name="TEXT: Local Small Businesses"/>
          <p:cNvSpPr/>
          <p:nvPr/>
        </p:nvSpPr>
        <p:spPr>
          <a:xfrm>
            <a:off x="3342718" y="5441807"/>
            <a:ext cx="2688165" cy="830997"/>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Local Small</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Businesses</a:t>
            </a:r>
          </a:p>
        </p:txBody>
      </p:sp>
      <p:sp>
        <p:nvSpPr>
          <p:cNvPr id="23" name="TEXT: 98"/>
          <p:cNvSpPr/>
          <p:nvPr/>
        </p:nvSpPr>
        <p:spPr>
          <a:xfrm>
            <a:off x="3342718" y="4742115"/>
            <a:ext cx="2688165" cy="707886"/>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78</a:t>
            </a:r>
            <a:endPar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endParaRPr>
          </a:p>
        </p:txBody>
      </p:sp>
      <p:sp>
        <p:nvSpPr>
          <p:cNvPr id="62" name="TEXT: Jobs created"/>
          <p:cNvSpPr/>
          <p:nvPr/>
        </p:nvSpPr>
        <p:spPr>
          <a:xfrm>
            <a:off x="8998450" y="5441807"/>
            <a:ext cx="2688167" cy="461665"/>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Jobs</a:t>
            </a:r>
          </a:p>
        </p:txBody>
      </p:sp>
      <p:sp>
        <p:nvSpPr>
          <p:cNvPr id="61" name="TEXT: 10,689"/>
          <p:cNvSpPr/>
          <p:nvPr/>
        </p:nvSpPr>
        <p:spPr>
          <a:xfrm>
            <a:off x="8998450" y="4742115"/>
            <a:ext cx="2688167" cy="707886"/>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18,000</a:t>
            </a:r>
          </a:p>
        </p:txBody>
      </p:sp>
      <p:pic>
        <p:nvPicPr>
          <p:cNvPr id="5" name="ICON: construction"/>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94472" y="4046531"/>
            <a:ext cx="503899" cy="503899"/>
          </a:xfrm>
          <a:prstGeom prst="rect">
            <a:avLst/>
          </a:prstGeom>
        </p:spPr>
      </p:pic>
      <p:sp>
        <p:nvSpPr>
          <p:cNvPr id="59" name="TEXT: Amount spent"/>
          <p:cNvSpPr/>
          <p:nvPr/>
        </p:nvSpPr>
        <p:spPr>
          <a:xfrm>
            <a:off x="6170585" y="5441807"/>
            <a:ext cx="2688164" cy="830997"/>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Contracted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Amount</a:t>
            </a:r>
          </a:p>
        </p:txBody>
      </p:sp>
      <p:sp>
        <p:nvSpPr>
          <p:cNvPr id="57" name="TEXT: $1.95B"/>
          <p:cNvSpPr/>
          <p:nvPr/>
        </p:nvSpPr>
        <p:spPr>
          <a:xfrm>
            <a:off x="6170585" y="4742115"/>
            <a:ext cx="2688165" cy="707886"/>
          </a:xfrm>
          <a:prstGeom prst="rect">
            <a:avLst/>
          </a:prstGeom>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$2.6B</a:t>
            </a:r>
          </a:p>
        </p:txBody>
      </p:sp>
      <p:pic>
        <p:nvPicPr>
          <p:cNvPr id="40" name="ICON: money"/>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24232" y="3908047"/>
            <a:ext cx="780869" cy="780869"/>
          </a:xfrm>
          <a:prstGeom prst="rect">
            <a:avLst/>
          </a:prstGeom>
        </p:spPr>
      </p:pic>
      <p:sp>
        <p:nvSpPr>
          <p:cNvPr id="3" name="white box">
            <a:extLst>
              <a:ext uri="{FF2B5EF4-FFF2-40B4-BE49-F238E27FC236}">
                <a16:creationId xmlns:a16="http://schemas.microsoft.com/office/drawing/2014/main" id="{AA80538B-A980-963B-E3F8-309D477C31D3}"/>
              </a:ext>
            </a:extLst>
          </p:cNvPr>
          <p:cNvSpPr/>
          <p:nvPr/>
        </p:nvSpPr>
        <p:spPr>
          <a:xfrm>
            <a:off x="2727520" y="312462"/>
            <a:ext cx="6736961"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par>
                          <p:cTn id="8" fill="hold">
                            <p:stCondLst>
                              <p:cond delay="2000"/>
                            </p:stCondLst>
                            <p:childTnLst>
                              <p:par>
                                <p:cTn id="9" presetID="53" presetClass="entr" presetSubtype="528"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p:cTn id="11" dur="500" fill="hold"/>
                                        <p:tgtEl>
                                          <p:spTgt spid="63"/>
                                        </p:tgtEl>
                                        <p:attrNameLst>
                                          <p:attrName>ppt_w</p:attrName>
                                        </p:attrNameLst>
                                      </p:cBhvr>
                                      <p:tavLst>
                                        <p:tav tm="0">
                                          <p:val>
                                            <p:fltVal val="0"/>
                                          </p:val>
                                        </p:tav>
                                        <p:tav tm="100000">
                                          <p:val>
                                            <p:strVal val="#ppt_w"/>
                                          </p:val>
                                        </p:tav>
                                      </p:tavLst>
                                    </p:anim>
                                    <p:anim calcmode="lin" valueType="num">
                                      <p:cBhvr>
                                        <p:cTn id="12" dur="500" fill="hold"/>
                                        <p:tgtEl>
                                          <p:spTgt spid="63"/>
                                        </p:tgtEl>
                                        <p:attrNameLst>
                                          <p:attrName>ppt_h</p:attrName>
                                        </p:attrNameLst>
                                      </p:cBhvr>
                                      <p:tavLst>
                                        <p:tav tm="0">
                                          <p:val>
                                            <p:fltVal val="0"/>
                                          </p:val>
                                        </p:tav>
                                        <p:tav tm="100000">
                                          <p:val>
                                            <p:strVal val="#ppt_h"/>
                                          </p:val>
                                        </p:tav>
                                      </p:tavLst>
                                    </p:anim>
                                    <p:animEffect transition="in" filter="fade">
                                      <p:cBhvr>
                                        <p:cTn id="13" dur="500"/>
                                        <p:tgtEl>
                                          <p:spTgt spid="63"/>
                                        </p:tgtEl>
                                      </p:cBhvr>
                                    </p:animEffect>
                                    <p:anim calcmode="lin" valueType="num">
                                      <p:cBhvr>
                                        <p:cTn id="14" dur="500" fill="hold"/>
                                        <p:tgtEl>
                                          <p:spTgt spid="63"/>
                                        </p:tgtEl>
                                        <p:attrNameLst>
                                          <p:attrName>ppt_x</p:attrName>
                                        </p:attrNameLst>
                                      </p:cBhvr>
                                      <p:tavLst>
                                        <p:tav tm="0">
                                          <p:val>
                                            <p:fltVal val="0.5"/>
                                          </p:val>
                                        </p:tav>
                                        <p:tav tm="100000">
                                          <p:val>
                                            <p:strVal val="#ppt_x"/>
                                          </p:val>
                                        </p:tav>
                                      </p:tavLst>
                                    </p:anim>
                                    <p:anim calcmode="lin" valueType="num">
                                      <p:cBhvr>
                                        <p:cTn id="15" dur="500" fill="hold"/>
                                        <p:tgtEl>
                                          <p:spTgt spid="6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Roadway Funding"/>
          <p:cNvSpPr/>
          <p:nvPr/>
        </p:nvSpPr>
        <p:spPr>
          <a:xfrm>
            <a:off x="0" y="915160"/>
            <a:ext cx="10424160" cy="942975"/>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Roadway Funding Challenges </a:t>
            </a:r>
          </a:p>
        </p:txBody>
      </p:sp>
    </p:spTree>
    <p:extLst>
      <p:ext uri="{BB962C8B-B14F-4D97-AF65-F5344CB8AC3E}">
        <p14:creationId xmlns:p14="http://schemas.microsoft.com/office/powerpoint/2010/main" val="132598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gas"/>
          <p:cNvPicPr>
            <a:picLocks noChangeAspect="1"/>
          </p:cNvPicPr>
          <p:nvPr/>
        </p:nvPicPr>
        <p:blipFill rotWithShape="1">
          <a:blip r:embed="rId3" cstate="hqprint">
            <a:extLst>
              <a:ext uri="{28A0092B-C50C-407E-A947-70E740481C1C}">
                <a14:useLocalDpi xmlns:a14="http://schemas.microsoft.com/office/drawing/2010/main" val="0"/>
              </a:ext>
            </a:extLst>
          </a:blip>
          <a:srcRect l="12912" t="4165" r="6990"/>
          <a:stretch/>
        </p:blipFill>
        <p:spPr>
          <a:xfrm>
            <a:off x="-61993" y="247973"/>
            <a:ext cx="12253993" cy="6610027"/>
          </a:xfrm>
          <a:prstGeom prst="rect">
            <a:avLst/>
          </a:prstGeom>
        </p:spPr>
      </p:pic>
      <p:sp>
        <p:nvSpPr>
          <p:cNvPr id="2" name="shape">
            <a:extLst>
              <a:ext uri="{FF2B5EF4-FFF2-40B4-BE49-F238E27FC236}">
                <a16:creationId xmlns:a16="http://schemas.microsoft.com/office/drawing/2014/main" id="{68D1B981-4CF6-A5E9-A6C8-C57237262804}"/>
              </a:ext>
            </a:extLst>
          </p:cNvPr>
          <p:cNvSpPr/>
          <p:nvPr/>
        </p:nvSpPr>
        <p:spPr>
          <a:xfrm>
            <a:off x="4349715" y="2524584"/>
            <a:ext cx="6813369" cy="150193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 RTC 23.1%">
            <a:extLst>
              <a:ext uri="{FF2B5EF4-FFF2-40B4-BE49-F238E27FC236}">
                <a16:creationId xmlns:a16="http://schemas.microsoft.com/office/drawing/2014/main" id="{2A73E00E-717A-E0C8-C770-0A9C4768B71A}"/>
              </a:ext>
            </a:extLst>
          </p:cNvPr>
          <p:cNvSpPr txBox="1">
            <a:spLocks/>
          </p:cNvSpPr>
          <p:nvPr/>
        </p:nvSpPr>
        <p:spPr bwMode="auto">
          <a:xfrm>
            <a:off x="9342683" y="4723924"/>
            <a:ext cx="1694425" cy="88082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defRPr/>
            </a:pPr>
            <a:r>
              <a:rPr lang="en-US" sz="1400" b="1" dirty="0">
                <a:solidFill>
                  <a:schemeClr val="bg1"/>
                </a:solidFill>
                <a:latin typeface="Century Gothic" panose="020B0502020202020204" pitchFamily="34" charset="0"/>
              </a:rPr>
              <a:t>RTC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23.1</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chemeClr val="bg1"/>
                </a:solidFill>
                <a:latin typeface="Century Gothic" panose="020B0502020202020204" pitchFamily="34" charset="0"/>
              </a:rPr>
              <a:t>cents</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endParaRPr>
          </a:p>
        </p:txBody>
      </p:sp>
      <p:sp>
        <p:nvSpPr>
          <p:cNvPr id="9" name="RTC">
            <a:extLst>
              <a:ext uri="{FF2B5EF4-FFF2-40B4-BE49-F238E27FC236}">
                <a16:creationId xmlns:a16="http://schemas.microsoft.com/office/drawing/2014/main" id="{164DE70A-6667-60D6-F0EE-C05FA659BFD9}"/>
              </a:ext>
            </a:extLst>
          </p:cNvPr>
          <p:cNvSpPr/>
          <p:nvPr/>
        </p:nvSpPr>
        <p:spPr>
          <a:xfrm rot="16200000">
            <a:off x="9931918" y="3492758"/>
            <a:ext cx="515956" cy="1946376"/>
          </a:xfrm>
          <a:prstGeom prst="lef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Clark County 8.8%">
            <a:extLst>
              <a:ext uri="{FF2B5EF4-FFF2-40B4-BE49-F238E27FC236}">
                <a16:creationId xmlns:a16="http://schemas.microsoft.com/office/drawing/2014/main" id="{323A7A74-92D0-5DF4-5D2B-AD5F286FDEA0}"/>
              </a:ext>
            </a:extLst>
          </p:cNvPr>
          <p:cNvSpPr txBox="1">
            <a:spLocks/>
          </p:cNvSpPr>
          <p:nvPr/>
        </p:nvSpPr>
        <p:spPr bwMode="auto">
          <a:xfrm>
            <a:off x="7778360" y="4723924"/>
            <a:ext cx="1861803" cy="9619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Clark County</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chemeClr val="bg1"/>
                </a:solidFill>
                <a:latin typeface="Century Gothic" panose="020B0502020202020204" pitchFamily="34" charset="0"/>
              </a:rPr>
              <a:t>8.8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chemeClr val="bg1"/>
                </a:solidFill>
                <a:latin typeface="Century Gothic" panose="020B0502020202020204" pitchFamily="34" charset="0"/>
              </a:rPr>
              <a:t>cents</a:t>
            </a:r>
          </a:p>
        </p:txBody>
      </p:sp>
      <p:sp>
        <p:nvSpPr>
          <p:cNvPr id="8" name="Clark County">
            <a:extLst>
              <a:ext uri="{FF2B5EF4-FFF2-40B4-BE49-F238E27FC236}">
                <a16:creationId xmlns:a16="http://schemas.microsoft.com/office/drawing/2014/main" id="{4A605AC5-D678-CB2D-60B6-19E3C6F17580}"/>
              </a:ext>
            </a:extLst>
          </p:cNvPr>
          <p:cNvSpPr/>
          <p:nvPr/>
        </p:nvSpPr>
        <p:spPr>
          <a:xfrm rot="16200000">
            <a:off x="8445899" y="4006721"/>
            <a:ext cx="526727" cy="929222"/>
          </a:xfrm>
          <a:prstGeom prst="lef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State 22.1%">
            <a:extLst>
              <a:ext uri="{FF2B5EF4-FFF2-40B4-BE49-F238E27FC236}">
                <a16:creationId xmlns:a16="http://schemas.microsoft.com/office/drawing/2014/main" id="{B7DDD727-D48C-D4CA-850D-6169645ACD2C}"/>
              </a:ext>
            </a:extLst>
          </p:cNvPr>
          <p:cNvSpPr txBox="1">
            <a:spLocks/>
          </p:cNvSpPr>
          <p:nvPr/>
        </p:nvSpPr>
        <p:spPr bwMode="auto">
          <a:xfrm>
            <a:off x="6474788" y="4732597"/>
            <a:ext cx="1429034" cy="8721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marR="0" lvl="0" indent="0">
              <a:lnSpc>
                <a:spcPct val="100000"/>
              </a:lnSpc>
              <a:buClrTx/>
              <a:buSzTx/>
              <a:buFontTx/>
              <a:buNone/>
              <a:tabLst/>
              <a:defRPr/>
            </a:pPr>
            <a:r>
              <a:rPr lang="en-US" sz="1400" b="1" dirty="0">
                <a:solidFill>
                  <a:schemeClr val="bg1"/>
                </a:solidFill>
                <a:latin typeface="Century Gothic" panose="020B0502020202020204" pitchFamily="34" charset="0"/>
              </a:rPr>
              <a:t>State</a:t>
            </a:r>
          </a:p>
          <a:p>
            <a:pPr>
              <a:defRPr/>
            </a:pPr>
            <a:r>
              <a:rPr lang="en-US" sz="2400" b="1" dirty="0">
                <a:solidFill>
                  <a:schemeClr val="bg1"/>
                </a:solidFill>
                <a:latin typeface="Century Gothic" panose="020B0502020202020204" pitchFamily="34" charset="0"/>
              </a:rPr>
              <a:t>22.1 cents</a:t>
            </a:r>
          </a:p>
        </p:txBody>
      </p:sp>
      <p:sp>
        <p:nvSpPr>
          <p:cNvPr id="7" name="State">
            <a:extLst>
              <a:ext uri="{FF2B5EF4-FFF2-40B4-BE49-F238E27FC236}">
                <a16:creationId xmlns:a16="http://schemas.microsoft.com/office/drawing/2014/main" id="{D0E4A699-BBB5-345F-B370-5F8125518ECB}"/>
              </a:ext>
            </a:extLst>
          </p:cNvPr>
          <p:cNvSpPr/>
          <p:nvPr/>
        </p:nvSpPr>
        <p:spPr>
          <a:xfrm rot="16200000">
            <a:off x="6931327" y="3466133"/>
            <a:ext cx="515956" cy="1999626"/>
          </a:xfrm>
          <a:prstGeom prst="lef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Federal 18.4%">
            <a:extLst>
              <a:ext uri="{FF2B5EF4-FFF2-40B4-BE49-F238E27FC236}">
                <a16:creationId xmlns:a16="http://schemas.microsoft.com/office/drawing/2014/main" id="{6AFB78D2-3BF3-0700-D47E-D020DD04BCC3}"/>
              </a:ext>
            </a:extLst>
          </p:cNvPr>
          <p:cNvSpPr txBox="1">
            <a:spLocks/>
          </p:cNvSpPr>
          <p:nvPr/>
        </p:nvSpPr>
        <p:spPr bwMode="auto">
          <a:xfrm>
            <a:off x="4408759" y="4732597"/>
            <a:ext cx="1611365" cy="8721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a:defRPr/>
            </a:pPr>
            <a:r>
              <a:rPr lang="en-US" sz="1400" b="1" dirty="0">
                <a:solidFill>
                  <a:schemeClr val="bg1"/>
                </a:solidFill>
                <a:latin typeface="Century Gothic" panose="020B0502020202020204" pitchFamily="34" charset="0"/>
              </a:rPr>
              <a:t>Federal</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chemeClr val="bg1"/>
                </a:solidFill>
                <a:latin typeface="Century Gothic" panose="020B0502020202020204" pitchFamily="34" charset="0"/>
              </a:rPr>
              <a:t>18.4 cents</a:t>
            </a:r>
          </a:p>
        </p:txBody>
      </p:sp>
      <p:sp>
        <p:nvSpPr>
          <p:cNvPr id="4" name="Federal">
            <a:extLst>
              <a:ext uri="{FF2B5EF4-FFF2-40B4-BE49-F238E27FC236}">
                <a16:creationId xmlns:a16="http://schemas.microsoft.com/office/drawing/2014/main" id="{D4C749A2-978B-F1CA-B0E6-81C8182C0DEF}"/>
              </a:ext>
            </a:extLst>
          </p:cNvPr>
          <p:cNvSpPr/>
          <p:nvPr/>
        </p:nvSpPr>
        <p:spPr>
          <a:xfrm rot="16200000">
            <a:off x="4983859" y="3573825"/>
            <a:ext cx="515956" cy="1784241"/>
          </a:xfrm>
          <a:prstGeom prst="lef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72.4 cents"/>
          <p:cNvSpPr txBox="1"/>
          <p:nvPr/>
        </p:nvSpPr>
        <p:spPr>
          <a:xfrm>
            <a:off x="5057004" y="2702795"/>
            <a:ext cx="5398790" cy="1107996"/>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72.4 Cents </a:t>
            </a:r>
          </a:p>
          <a:p>
            <a:pPr algn="ctr"/>
            <a:r>
              <a:rPr lang="en-US" dirty="0">
                <a:solidFill>
                  <a:schemeClr val="bg1"/>
                </a:solidFill>
                <a:latin typeface="Century Gothic" panose="020B0502020202020204" pitchFamily="34" charset="0"/>
              </a:rPr>
              <a:t>is collected per gallon of gas in Clark County</a:t>
            </a:r>
          </a:p>
        </p:txBody>
      </p:sp>
      <p:sp>
        <p:nvSpPr>
          <p:cNvPr id="10" name="shape">
            <a:extLst>
              <a:ext uri="{FF2B5EF4-FFF2-40B4-BE49-F238E27FC236}">
                <a16:creationId xmlns:a16="http://schemas.microsoft.com/office/drawing/2014/main" id="{45FC9964-0B9F-22A8-3C3D-02BB51CDC1C7}"/>
              </a:ext>
            </a:extLst>
          </p:cNvPr>
          <p:cNvSpPr/>
          <p:nvPr/>
        </p:nvSpPr>
        <p:spPr>
          <a:xfrm>
            <a:off x="0" y="0"/>
            <a:ext cx="12192000" cy="1352455"/>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Current Nevada Gas Tax Breakdown"/>
          <p:cNvSpPr txBox="1">
            <a:spLocks/>
          </p:cNvSpPr>
          <p:nvPr/>
        </p:nvSpPr>
        <p:spPr bwMode="auto">
          <a:xfrm>
            <a:off x="1146767" y="390400"/>
            <a:ext cx="9898466" cy="5716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Current Nevada Gas Tax Breakdown</a:t>
            </a:r>
          </a:p>
        </p:txBody>
      </p:sp>
      <p:sp>
        <p:nvSpPr>
          <p:cNvPr id="17" name="stroke"/>
          <p:cNvSpPr/>
          <p:nvPr/>
        </p:nvSpPr>
        <p:spPr>
          <a:xfrm>
            <a:off x="1146006" y="245109"/>
            <a:ext cx="9899989" cy="83554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84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6D1C5-DCE6-1CAF-F127-E0BA75B75959}"/>
            </a:ext>
          </a:extLst>
        </p:cNvPr>
        <p:cNvGrpSpPr/>
        <p:nvPr/>
      </p:nvGrpSpPr>
      <p:grpSpPr>
        <a:xfrm>
          <a:off x="0" y="0"/>
          <a:ext cx="0" cy="0"/>
          <a:chOff x="0" y="0"/>
          <a:chExt cx="0" cy="0"/>
        </a:xfrm>
      </p:grpSpPr>
      <p:sp>
        <p:nvSpPr>
          <p:cNvPr id="7" name="shape">
            <a:extLst>
              <a:ext uri="{FF2B5EF4-FFF2-40B4-BE49-F238E27FC236}">
                <a16:creationId xmlns:a16="http://schemas.microsoft.com/office/drawing/2014/main" id="{32C6A36B-5039-33C3-0201-46CDF06A846C}"/>
              </a:ext>
            </a:extLst>
          </p:cNvPr>
          <p:cNvSpPr txBox="1">
            <a:spLocks/>
          </p:cNvSpPr>
          <p:nvPr/>
        </p:nvSpPr>
        <p:spPr>
          <a:xfrm>
            <a:off x="8452602" y="2124328"/>
            <a:ext cx="3483479" cy="4056339"/>
          </a:xfrm>
          <a:prstGeom prst="rect">
            <a:avLst/>
          </a:prstGeom>
          <a:solidFill>
            <a:srgbClr val="02264F"/>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endParaRPr>
          </a:p>
        </p:txBody>
      </p:sp>
      <p:graphicFrame>
        <p:nvGraphicFramePr>
          <p:cNvPr id="9" name="CHART: RTC Fuel Tax Collections - Actual">
            <a:extLst>
              <a:ext uri="{FF2B5EF4-FFF2-40B4-BE49-F238E27FC236}">
                <a16:creationId xmlns:a16="http://schemas.microsoft.com/office/drawing/2014/main" id="{98605E5C-A19D-F79E-9AEA-E6D18D7E3EC9}"/>
              </a:ext>
            </a:extLst>
          </p:cNvPr>
          <p:cNvGraphicFramePr>
            <a:graphicFrameLocks noGrp="1"/>
          </p:cNvGraphicFramePr>
          <p:nvPr>
            <p:ph sz="half" idx="4294967295"/>
            <p:extLst>
              <p:ext uri="{D42A27DB-BD31-4B8C-83A1-F6EECF244321}">
                <p14:modId xmlns:p14="http://schemas.microsoft.com/office/powerpoint/2010/main" val="824126500"/>
              </p:ext>
            </p:extLst>
          </p:nvPr>
        </p:nvGraphicFramePr>
        <p:xfrm>
          <a:off x="311484" y="1874302"/>
          <a:ext cx="8013700" cy="46243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While...">
            <a:extLst>
              <a:ext uri="{FF2B5EF4-FFF2-40B4-BE49-F238E27FC236}">
                <a16:creationId xmlns:a16="http://schemas.microsoft.com/office/drawing/2014/main" id="{3B9F322D-8403-9200-059C-B2A3391CD83E}"/>
              </a:ext>
            </a:extLst>
          </p:cNvPr>
          <p:cNvSpPr>
            <a:spLocks noGrp="1"/>
          </p:cNvSpPr>
          <p:nvPr>
            <p:ph sz="half" idx="4294967295"/>
          </p:nvPr>
        </p:nvSpPr>
        <p:spPr>
          <a:xfrm>
            <a:off x="8452602" y="1857305"/>
            <a:ext cx="3578289" cy="4546600"/>
          </a:xfrm>
        </p:spPr>
        <p:txBody>
          <a:bodyPr anchor="ctr">
            <a:normAutofit/>
          </a:bodyPr>
          <a:lstStyle/>
          <a:p>
            <a:pPr marL="0" indent="0">
              <a:lnSpc>
                <a:spcPct val="100000"/>
              </a:lnSpc>
              <a:spcBef>
                <a:spcPts val="0"/>
              </a:spcBef>
              <a:buNone/>
            </a:pPr>
            <a:r>
              <a:rPr lang="en-US" sz="2400" dirty="0">
                <a:solidFill>
                  <a:schemeClr val="bg1"/>
                </a:solidFill>
              </a:rPr>
              <a:t>While Motor Vehicle </a:t>
            </a:r>
          </a:p>
          <a:p>
            <a:pPr marL="0" indent="0">
              <a:lnSpc>
                <a:spcPct val="100000"/>
              </a:lnSpc>
              <a:spcBef>
                <a:spcPts val="0"/>
              </a:spcBef>
              <a:buNone/>
            </a:pPr>
            <a:r>
              <a:rPr lang="en-US" sz="2400" dirty="0">
                <a:solidFill>
                  <a:schemeClr val="bg1"/>
                </a:solidFill>
              </a:rPr>
              <a:t>Fuel Tax revenue has </a:t>
            </a:r>
          </a:p>
          <a:p>
            <a:pPr marL="0" indent="0">
              <a:lnSpc>
                <a:spcPct val="100000"/>
              </a:lnSpc>
              <a:spcBef>
                <a:spcPts val="0"/>
              </a:spcBef>
              <a:buNone/>
            </a:pPr>
            <a:r>
              <a:rPr lang="en-US" sz="2400" dirty="0">
                <a:solidFill>
                  <a:schemeClr val="bg1"/>
                </a:solidFill>
              </a:rPr>
              <a:t>remained flat for </a:t>
            </a:r>
          </a:p>
          <a:p>
            <a:pPr marL="0" indent="0">
              <a:lnSpc>
                <a:spcPct val="100000"/>
              </a:lnSpc>
              <a:spcBef>
                <a:spcPts val="0"/>
              </a:spcBef>
              <a:buNone/>
            </a:pPr>
            <a:r>
              <a:rPr lang="en-US" sz="2400" dirty="0">
                <a:solidFill>
                  <a:schemeClr val="bg1"/>
                </a:solidFill>
              </a:rPr>
              <a:t>more than a decade, </a:t>
            </a:r>
          </a:p>
          <a:p>
            <a:pPr marL="0" indent="0">
              <a:lnSpc>
                <a:spcPct val="100000"/>
              </a:lnSpc>
              <a:spcBef>
                <a:spcPts val="0"/>
              </a:spcBef>
              <a:buNone/>
            </a:pPr>
            <a:r>
              <a:rPr lang="en-US" sz="2400" dirty="0">
                <a:solidFill>
                  <a:schemeClr val="bg1"/>
                </a:solidFill>
              </a:rPr>
              <a:t>Fuel Revenue Indexing has generated </a:t>
            </a:r>
          </a:p>
          <a:p>
            <a:pPr marL="0" indent="0">
              <a:lnSpc>
                <a:spcPct val="100000"/>
              </a:lnSpc>
              <a:spcBef>
                <a:spcPts val="0"/>
              </a:spcBef>
              <a:buNone/>
            </a:pPr>
            <a:r>
              <a:rPr lang="en-US" b="1" u="sng" dirty="0">
                <a:solidFill>
                  <a:schemeClr val="bg1"/>
                </a:solidFill>
              </a:rPr>
              <a:t>over $900 million</a:t>
            </a:r>
            <a:r>
              <a:rPr lang="en-US" sz="2400" u="sng" dirty="0">
                <a:solidFill>
                  <a:schemeClr val="bg1"/>
                </a:solidFill>
              </a:rPr>
              <a:t> </a:t>
            </a:r>
            <a:r>
              <a:rPr lang="en-US" sz="2400" dirty="0">
                <a:solidFill>
                  <a:schemeClr val="bg1"/>
                </a:solidFill>
              </a:rPr>
              <a:t>to fund critical roadway projects.</a:t>
            </a:r>
          </a:p>
        </p:txBody>
      </p:sp>
      <p:sp>
        <p:nvSpPr>
          <p:cNvPr id="3" name="TEXT: Source:">
            <a:extLst>
              <a:ext uri="{FF2B5EF4-FFF2-40B4-BE49-F238E27FC236}">
                <a16:creationId xmlns:a16="http://schemas.microsoft.com/office/drawing/2014/main" id="{5DFAAD44-3A74-55DB-34E2-A2BBB9FA172A}"/>
              </a:ext>
            </a:extLst>
          </p:cNvPr>
          <p:cNvSpPr>
            <a:spLocks noGrp="1"/>
          </p:cNvSpPr>
          <p:nvPr>
            <p:ph type="body" sz="quarter" idx="4294967295"/>
          </p:nvPr>
        </p:nvSpPr>
        <p:spPr>
          <a:xfrm>
            <a:off x="355601" y="6512718"/>
            <a:ext cx="9194800" cy="569912"/>
          </a:xfrm>
        </p:spPr>
        <p:txBody>
          <a:bodyPr>
            <a:normAutofit/>
          </a:bodyPr>
          <a:lstStyle/>
          <a:p>
            <a:pPr marL="0" indent="0">
              <a:buNone/>
            </a:pPr>
            <a:r>
              <a:rPr lang="en-US" sz="1200" dirty="0"/>
              <a:t>Source: Regional Transportation Commission. Totals include revenue for gasoline and special fuels such as diesel.</a:t>
            </a:r>
          </a:p>
        </p:txBody>
      </p:sp>
      <p:sp>
        <p:nvSpPr>
          <p:cNvPr id="12" name="shape">
            <a:extLst>
              <a:ext uri="{FF2B5EF4-FFF2-40B4-BE49-F238E27FC236}">
                <a16:creationId xmlns:a16="http://schemas.microsoft.com/office/drawing/2014/main" id="{5D817667-9536-C853-9F97-CDF1020E01A1}"/>
              </a:ext>
            </a:extLst>
          </p:cNvPr>
          <p:cNvSpPr/>
          <p:nvPr/>
        </p:nvSpPr>
        <p:spPr>
          <a:xfrm>
            <a:off x="0" y="0"/>
            <a:ext cx="12192000" cy="1811867"/>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 Actual">
            <a:extLst>
              <a:ext uri="{FF2B5EF4-FFF2-40B4-BE49-F238E27FC236}">
                <a16:creationId xmlns:a16="http://schemas.microsoft.com/office/drawing/2014/main" id="{C94CB04F-E2C1-D533-0D20-9B0320AADDE0}"/>
              </a:ext>
            </a:extLst>
          </p:cNvPr>
          <p:cNvSpPr txBox="1">
            <a:spLocks/>
          </p:cNvSpPr>
          <p:nvPr/>
        </p:nvSpPr>
        <p:spPr>
          <a:xfrm>
            <a:off x="4580863" y="1054561"/>
            <a:ext cx="3030274" cy="56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Actual</a:t>
            </a:r>
            <a:endParaRPr lang="en-US" sz="1050" dirty="0">
              <a:solidFill>
                <a:schemeClr val="bg1"/>
              </a:solidFill>
            </a:endParaRPr>
          </a:p>
        </p:txBody>
      </p:sp>
      <p:sp>
        <p:nvSpPr>
          <p:cNvPr id="14" name="TITLE: RTC Fuel Tax Collections">
            <a:extLst>
              <a:ext uri="{FF2B5EF4-FFF2-40B4-BE49-F238E27FC236}">
                <a16:creationId xmlns:a16="http://schemas.microsoft.com/office/drawing/2014/main" id="{4AF821FA-60B5-02E1-CC9D-7B90DE80BBBA}"/>
              </a:ext>
            </a:extLst>
          </p:cNvPr>
          <p:cNvSpPr txBox="1"/>
          <p:nvPr/>
        </p:nvSpPr>
        <p:spPr>
          <a:xfrm>
            <a:off x="2591947" y="392109"/>
            <a:ext cx="70081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RTC Fuel Tax Collections</a:t>
            </a:r>
          </a:p>
        </p:txBody>
      </p:sp>
      <p:sp>
        <p:nvSpPr>
          <p:cNvPr id="15" name="stroke">
            <a:extLst>
              <a:ext uri="{FF2B5EF4-FFF2-40B4-BE49-F238E27FC236}">
                <a16:creationId xmlns:a16="http://schemas.microsoft.com/office/drawing/2014/main" id="{A109AB9B-EF16-84AE-2FFB-0499225852A3}"/>
              </a:ext>
            </a:extLst>
          </p:cNvPr>
          <p:cNvSpPr/>
          <p:nvPr/>
        </p:nvSpPr>
        <p:spPr>
          <a:xfrm>
            <a:off x="2591947" y="312462"/>
            <a:ext cx="7008106" cy="130796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74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traffic"/>
          <p:cNvPicPr>
            <a:picLocks noChangeAspect="1"/>
          </p:cNvPicPr>
          <p:nvPr/>
        </p:nvPicPr>
        <p:blipFill rotWithShape="1">
          <a:blip r:embed="rId3" cstate="print">
            <a:extLst>
              <a:ext uri="{28A0092B-C50C-407E-A947-70E740481C1C}">
                <a14:useLocalDpi xmlns:a14="http://schemas.microsoft.com/office/drawing/2010/main" val="0"/>
              </a:ext>
            </a:extLst>
          </a:blip>
          <a:srcRect l="14375" t="51012" r="3681" b="417"/>
          <a:stretch/>
        </p:blipFill>
        <p:spPr>
          <a:xfrm>
            <a:off x="1" y="1436914"/>
            <a:ext cx="12192000" cy="5421086"/>
          </a:xfrm>
          <a:prstGeom prst="rect">
            <a:avLst/>
          </a:prstGeom>
        </p:spPr>
      </p:pic>
      <p:grpSp>
        <p:nvGrpSpPr>
          <p:cNvPr id="7" name="Group 6">
            <a:extLst>
              <a:ext uri="{FF2B5EF4-FFF2-40B4-BE49-F238E27FC236}">
                <a16:creationId xmlns:a16="http://schemas.microsoft.com/office/drawing/2014/main" id="{560C9311-EF5F-3D7A-9F56-972D2284737E}"/>
              </a:ext>
            </a:extLst>
          </p:cNvPr>
          <p:cNvGrpSpPr/>
          <p:nvPr/>
        </p:nvGrpSpPr>
        <p:grpSpPr>
          <a:xfrm>
            <a:off x="8318603" y="3010545"/>
            <a:ext cx="3302216" cy="2398748"/>
            <a:chOff x="8375436" y="3010545"/>
            <a:chExt cx="3302216" cy="2398748"/>
          </a:xfrm>
        </p:grpSpPr>
        <p:sp>
          <p:nvSpPr>
            <p:cNvPr id="23" name="shape"/>
            <p:cNvSpPr/>
            <p:nvPr/>
          </p:nvSpPr>
          <p:spPr>
            <a:xfrm>
              <a:off x="8375436" y="3010545"/>
              <a:ext cx="3302216" cy="239874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EV fee"/>
            <p:cNvSpPr txBox="1"/>
            <p:nvPr/>
          </p:nvSpPr>
          <p:spPr>
            <a:xfrm>
              <a:off x="8375436" y="4251786"/>
              <a:ext cx="3302216" cy="707886"/>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No Tax Revenue from</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EV’s</a:t>
              </a:r>
            </a:p>
          </p:txBody>
        </p:sp>
        <p:pic>
          <p:nvPicPr>
            <p:cNvPr id="3" name="ICON: electric ca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1171" y="3273826"/>
              <a:ext cx="730746" cy="730746"/>
            </a:xfrm>
            <a:prstGeom prst="rect">
              <a:avLst/>
            </a:prstGeom>
          </p:spPr>
        </p:pic>
      </p:grpSp>
      <p:grpSp>
        <p:nvGrpSpPr>
          <p:cNvPr id="4" name="Group 3">
            <a:extLst>
              <a:ext uri="{FF2B5EF4-FFF2-40B4-BE49-F238E27FC236}">
                <a16:creationId xmlns:a16="http://schemas.microsoft.com/office/drawing/2014/main" id="{C9512139-F8AB-2521-47C1-FE5784331E9A}"/>
              </a:ext>
            </a:extLst>
          </p:cNvPr>
          <p:cNvGrpSpPr/>
          <p:nvPr/>
        </p:nvGrpSpPr>
        <p:grpSpPr>
          <a:xfrm>
            <a:off x="4445086" y="3010545"/>
            <a:ext cx="3302168" cy="2398748"/>
            <a:chOff x="3988230" y="3010545"/>
            <a:chExt cx="3302168" cy="2398748"/>
          </a:xfrm>
        </p:grpSpPr>
        <p:sp>
          <p:nvSpPr>
            <p:cNvPr id="24" name="shape"/>
            <p:cNvSpPr/>
            <p:nvPr/>
          </p:nvSpPr>
          <p:spPr>
            <a:xfrm>
              <a:off x="3988231" y="3010545"/>
              <a:ext cx="3302167" cy="239874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Decline"/>
            <p:cNvSpPr txBox="1"/>
            <p:nvPr/>
          </p:nvSpPr>
          <p:spPr>
            <a:xfrm>
              <a:off x="3988230" y="4251786"/>
              <a:ext cx="3302167" cy="707886"/>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Decline in Taxable Gallons Sold</a:t>
              </a:r>
            </a:p>
          </p:txBody>
        </p:sp>
        <p:pic>
          <p:nvPicPr>
            <p:cNvPr id="10" name="ICON: fue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4495" y="3314380"/>
              <a:ext cx="649638" cy="649638"/>
            </a:xfrm>
            <a:prstGeom prst="rect">
              <a:avLst/>
            </a:prstGeom>
          </p:spPr>
        </p:pic>
      </p:grpSp>
      <p:grpSp>
        <p:nvGrpSpPr>
          <p:cNvPr id="6" name="Group 5">
            <a:extLst>
              <a:ext uri="{FF2B5EF4-FFF2-40B4-BE49-F238E27FC236}">
                <a16:creationId xmlns:a16="http://schemas.microsoft.com/office/drawing/2014/main" id="{6A20FBF5-AC49-420B-B92C-02DB13A97C15}"/>
              </a:ext>
            </a:extLst>
          </p:cNvPr>
          <p:cNvGrpSpPr/>
          <p:nvPr/>
        </p:nvGrpSpPr>
        <p:grpSpPr>
          <a:xfrm>
            <a:off x="571182" y="3010545"/>
            <a:ext cx="3302217" cy="2398748"/>
            <a:chOff x="343008" y="3010545"/>
            <a:chExt cx="3302217" cy="2398748"/>
          </a:xfrm>
        </p:grpSpPr>
        <p:sp>
          <p:nvSpPr>
            <p:cNvPr id="25" name="shape"/>
            <p:cNvSpPr/>
            <p:nvPr/>
          </p:nvSpPr>
          <p:spPr>
            <a:xfrm>
              <a:off x="343008" y="3010545"/>
              <a:ext cx="3302216" cy="2398748"/>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 FRI"/>
            <p:cNvSpPr txBox="1"/>
            <p:nvPr/>
          </p:nvSpPr>
          <p:spPr>
            <a:xfrm>
              <a:off x="343008" y="4251786"/>
              <a:ext cx="3302217" cy="707886"/>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FRI </a:t>
              </a:r>
              <a:r>
                <a:rPr lang="en-US" sz="2000" dirty="0">
                  <a:solidFill>
                    <a:prstClr val="white"/>
                  </a:solidFill>
                  <a:latin typeface="Century Gothic" panose="020B0502020202020204" pitchFamily="34" charset="0"/>
                  <a:cs typeface="Calibri"/>
                </a:rPr>
                <a:t>D</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iscontinues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in 2026  </a:t>
              </a:r>
            </a:p>
          </p:txBody>
        </p:sp>
        <p:sp>
          <p:nvSpPr>
            <p:cNvPr id="13" name="ICON: no"/>
            <p:cNvSpPr/>
            <p:nvPr/>
          </p:nvSpPr>
          <p:spPr>
            <a:xfrm>
              <a:off x="1675068" y="3320151"/>
              <a:ext cx="638097" cy="638097"/>
            </a:xfrm>
            <a:prstGeom prst="noSmoking">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box"/>
          <p:cNvSpPr/>
          <p:nvPr/>
        </p:nvSpPr>
        <p:spPr>
          <a:xfrm>
            <a:off x="0" y="0"/>
            <a:ext cx="12192000" cy="1630335"/>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troke"/>
          <p:cNvSpPr/>
          <p:nvPr/>
        </p:nvSpPr>
        <p:spPr>
          <a:xfrm>
            <a:off x="1311965" y="362797"/>
            <a:ext cx="9581322" cy="935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Roadway Challenges"/>
          <p:cNvSpPr txBox="1"/>
          <p:nvPr/>
        </p:nvSpPr>
        <p:spPr>
          <a:xfrm>
            <a:off x="0" y="476849"/>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Roadway Funding Challenges Ahead</a:t>
            </a:r>
          </a:p>
        </p:txBody>
      </p:sp>
    </p:spTree>
    <p:extLst>
      <p:ext uri="{BB962C8B-B14F-4D97-AF65-F5344CB8AC3E}">
        <p14:creationId xmlns:p14="http://schemas.microsoft.com/office/powerpoint/2010/main" val="13636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0235F-5526-E816-E0C2-15C095A80F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AF83FC-C290-E362-98BD-D08F3FAD4B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C1609-72EE-47FA-A899-17B343B630A2}" type="slidenum">
              <a:rPr kumimoji="0" lang="en-US" sz="1100" b="0" i="0" u="none" strike="noStrike" kern="1200" cap="none" spc="0" normalizeH="0" baseline="0" noProof="0" smtClean="0">
                <a:ln>
                  <a:noFill/>
                </a:ln>
                <a:solidFill>
                  <a:prstClr val="white">
                    <a:lumMod val="7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prstClr val="white">
                  <a:lumMod val="75000"/>
                </a:prstClr>
              </a:solidFill>
              <a:effectLst/>
              <a:uLnTx/>
              <a:uFillTx/>
              <a:latin typeface="Arial Narrow" panose="020B0606020202030204" pitchFamily="34" charset="0"/>
              <a:ea typeface="+mn-ea"/>
              <a:cs typeface="+mn-cs"/>
            </a:endParaRPr>
          </a:p>
        </p:txBody>
      </p:sp>
      <p:graphicFrame>
        <p:nvGraphicFramePr>
          <p:cNvPr id="7" name="Content Placeholder 8">
            <a:extLst>
              <a:ext uri="{FF2B5EF4-FFF2-40B4-BE49-F238E27FC236}">
                <a16:creationId xmlns:a16="http://schemas.microsoft.com/office/drawing/2014/main" id="{79C14DA3-CEA3-9B03-188C-C2ED4DE34603}"/>
              </a:ext>
            </a:extLst>
          </p:cNvPr>
          <p:cNvGraphicFramePr>
            <a:graphicFrameLocks noGrp="1"/>
          </p:cNvGraphicFramePr>
          <p:nvPr>
            <p:ph idx="4294967295"/>
            <p:extLst>
              <p:ext uri="{D42A27DB-BD31-4B8C-83A1-F6EECF244321}">
                <p14:modId xmlns:p14="http://schemas.microsoft.com/office/powerpoint/2010/main" val="834434573"/>
              </p:ext>
            </p:extLst>
          </p:nvPr>
        </p:nvGraphicFramePr>
        <p:xfrm>
          <a:off x="255587" y="1903946"/>
          <a:ext cx="11680825" cy="4606925"/>
        </p:xfrm>
        <a:graphic>
          <a:graphicData uri="http://schemas.openxmlformats.org/drawingml/2006/chart">
            <c:chart xmlns:c="http://schemas.openxmlformats.org/drawingml/2006/chart" xmlns:r="http://schemas.openxmlformats.org/officeDocument/2006/relationships" r:id="rId3"/>
          </a:graphicData>
        </a:graphic>
      </p:graphicFrame>
      <p:sp>
        <p:nvSpPr>
          <p:cNvPr id="4" name="shape">
            <a:extLst>
              <a:ext uri="{FF2B5EF4-FFF2-40B4-BE49-F238E27FC236}">
                <a16:creationId xmlns:a16="http://schemas.microsoft.com/office/drawing/2014/main" id="{D6377BDA-D43E-A868-E4BD-87E7418186BD}"/>
              </a:ext>
            </a:extLst>
          </p:cNvPr>
          <p:cNvSpPr/>
          <p:nvPr/>
        </p:nvSpPr>
        <p:spPr>
          <a:xfrm>
            <a:off x="0" y="0"/>
            <a:ext cx="12192000" cy="1811867"/>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 Baseline">
            <a:extLst>
              <a:ext uri="{FF2B5EF4-FFF2-40B4-BE49-F238E27FC236}">
                <a16:creationId xmlns:a16="http://schemas.microsoft.com/office/drawing/2014/main" id="{396B1306-D03F-790C-F6CC-351B32503B6E}"/>
              </a:ext>
            </a:extLst>
          </p:cNvPr>
          <p:cNvSpPr txBox="1">
            <a:spLocks/>
          </p:cNvSpPr>
          <p:nvPr/>
        </p:nvSpPr>
        <p:spPr>
          <a:xfrm>
            <a:off x="4580863" y="1054561"/>
            <a:ext cx="3030274" cy="56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Baseline</a:t>
            </a:r>
            <a:endParaRPr lang="en-US" sz="1050" dirty="0">
              <a:solidFill>
                <a:schemeClr val="bg1"/>
              </a:solidFill>
            </a:endParaRPr>
          </a:p>
        </p:txBody>
      </p:sp>
      <p:sp>
        <p:nvSpPr>
          <p:cNvPr id="6" name="TITLE: RTC Cash Balance - Roadways">
            <a:extLst>
              <a:ext uri="{FF2B5EF4-FFF2-40B4-BE49-F238E27FC236}">
                <a16:creationId xmlns:a16="http://schemas.microsoft.com/office/drawing/2014/main" id="{5910599C-DA32-35B3-5BC7-056FB65B632E}"/>
              </a:ext>
            </a:extLst>
          </p:cNvPr>
          <p:cNvSpPr txBox="1"/>
          <p:nvPr/>
        </p:nvSpPr>
        <p:spPr>
          <a:xfrm>
            <a:off x="1711414" y="392109"/>
            <a:ext cx="87691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entury Gothic" panose="020B0502020202020204" pitchFamily="34" charset="0"/>
                <a:ea typeface="+mn-ea"/>
                <a:cs typeface="+mn-cs"/>
              </a:rPr>
              <a:t>RTC Cash Balance - Roadways</a:t>
            </a:r>
            <a:endPar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stroke">
            <a:extLst>
              <a:ext uri="{FF2B5EF4-FFF2-40B4-BE49-F238E27FC236}">
                <a16:creationId xmlns:a16="http://schemas.microsoft.com/office/drawing/2014/main" id="{CB3DE832-4585-E2C4-1F7E-306EA523E516}"/>
              </a:ext>
            </a:extLst>
          </p:cNvPr>
          <p:cNvSpPr/>
          <p:nvPr/>
        </p:nvSpPr>
        <p:spPr>
          <a:xfrm>
            <a:off x="1711414" y="312462"/>
            <a:ext cx="8769172" cy="130796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2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33E8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AF1F1-9179-18E1-8F39-D99808A8C0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box">
            <a:extLst>
              <a:ext uri="{FF2B5EF4-FFF2-40B4-BE49-F238E27FC236}">
                <a16:creationId xmlns:a16="http://schemas.microsoft.com/office/drawing/2014/main" id="{7EBD1755-B200-1576-FD34-F74767BBB1DB}"/>
              </a:ext>
            </a:extLst>
          </p:cNvPr>
          <p:cNvSpPr/>
          <p:nvPr/>
        </p:nvSpPr>
        <p:spPr>
          <a:xfrm>
            <a:off x="0" y="0"/>
            <a:ext cx="12192000" cy="6858000"/>
          </a:xfrm>
          <a:prstGeom prst="rect">
            <a:avLst/>
          </a:prstGeom>
          <a:solidFill>
            <a:srgbClr val="033E82">
              <a:alpha val="50196"/>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 solutions">
            <a:extLst>
              <a:ext uri="{FF2B5EF4-FFF2-40B4-BE49-F238E27FC236}">
                <a16:creationId xmlns:a16="http://schemas.microsoft.com/office/drawing/2014/main" id="{FD2B42F3-5B2A-355F-E06A-3B5671578F61}"/>
              </a:ext>
            </a:extLst>
          </p:cNvPr>
          <p:cNvSpPr txBox="1"/>
          <p:nvPr/>
        </p:nvSpPr>
        <p:spPr>
          <a:xfrm>
            <a:off x="1894540" y="4266317"/>
            <a:ext cx="9504980" cy="654025"/>
          </a:xfrm>
          <a:prstGeom prst="rect">
            <a:avLst/>
          </a:prstGeom>
          <a:noFill/>
        </p:spPr>
        <p:txBody>
          <a:bodyPr wrap="square" lIns="0" tIns="0" rIns="0" bIns="0" rtlCol="0" anchor="t" anchorCtr="0">
            <a:spAutoFit/>
          </a:bodyPr>
          <a:lstStyle/>
          <a:p>
            <a:pPr>
              <a:lnSpc>
                <a:spcPts val="5100"/>
              </a:lnSpc>
              <a:defRPr/>
            </a:pPr>
            <a:r>
              <a:rPr lang="en-US" sz="4800" b="1" dirty="0">
                <a:solidFill>
                  <a:schemeClr val="bg1"/>
                </a:solidFill>
                <a:latin typeface="Century Gothic" panose="020B0502020202020204" pitchFamily="34" charset="0"/>
              </a:rPr>
              <a:t>Let’s find solutions together.</a:t>
            </a:r>
          </a:p>
        </p:txBody>
      </p:sp>
      <p:cxnSp>
        <p:nvCxnSpPr>
          <p:cNvPr id="6" name="white line">
            <a:extLst>
              <a:ext uri="{FF2B5EF4-FFF2-40B4-BE49-F238E27FC236}">
                <a16:creationId xmlns:a16="http://schemas.microsoft.com/office/drawing/2014/main" id="{C9CBD167-186F-E3E4-AF7F-8B67A087935C}"/>
              </a:ext>
            </a:extLst>
          </p:cNvPr>
          <p:cNvCxnSpPr>
            <a:cxnSpLocks/>
          </p:cNvCxnSpPr>
          <p:nvPr/>
        </p:nvCxnSpPr>
        <p:spPr>
          <a:xfrm>
            <a:off x="1894540" y="3983778"/>
            <a:ext cx="102974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POTENTIAL">
            <a:extLst>
              <a:ext uri="{FF2B5EF4-FFF2-40B4-BE49-F238E27FC236}">
                <a16:creationId xmlns:a16="http://schemas.microsoft.com/office/drawing/2014/main" id="{750A6B9F-20B4-0CF7-5C76-6E9268B3D6C1}"/>
              </a:ext>
            </a:extLst>
          </p:cNvPr>
          <p:cNvSpPr txBox="1"/>
          <p:nvPr/>
        </p:nvSpPr>
        <p:spPr>
          <a:xfrm>
            <a:off x="1894540" y="1880229"/>
            <a:ext cx="9504980" cy="1821011"/>
          </a:xfrm>
          <a:prstGeom prst="rect">
            <a:avLst/>
          </a:prstGeom>
          <a:noFill/>
        </p:spPr>
        <p:txBody>
          <a:bodyPr wrap="square" lIns="0" tIns="0" rIns="0" bIns="0" rtlCol="0" anchor="t" anchorCtr="0">
            <a:spAutoFit/>
          </a:bodyPr>
          <a:lstStyle/>
          <a:p>
            <a:pPr lvl="0">
              <a:lnSpc>
                <a:spcPts val="7100"/>
              </a:lnSpc>
              <a:defRPr/>
            </a:pPr>
            <a:r>
              <a:rPr lang="en-US" sz="7200" dirty="0">
                <a:solidFill>
                  <a:schemeClr val="bg1"/>
                </a:solidFill>
                <a:latin typeface="Century Gothic" panose="020B0502020202020204" pitchFamily="34" charset="0"/>
              </a:rPr>
              <a:t>WE KNOW THE CHALLENGES AHEAD,</a:t>
            </a:r>
          </a:p>
        </p:txBody>
      </p:sp>
    </p:spTree>
    <p:extLst>
      <p:ext uri="{BB962C8B-B14F-4D97-AF65-F5344CB8AC3E}">
        <p14:creationId xmlns:p14="http://schemas.microsoft.com/office/powerpoint/2010/main" val="54239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22" presetClass="entr" presetSubtype="2" repeatCount="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ox"/>
          <p:cNvSpPr/>
          <p:nvPr/>
        </p:nvSpPr>
        <p:spPr>
          <a:xfrm>
            <a:off x="0" y="0"/>
            <a:ext cx="12192000" cy="2154264"/>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 Bicycling"/>
          <p:cNvSpPr txBox="1"/>
          <p:nvPr/>
        </p:nvSpPr>
        <p:spPr>
          <a:xfrm>
            <a:off x="9801565" y="5823846"/>
            <a:ext cx="18780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Bicycling</a:t>
            </a:r>
          </a:p>
        </p:txBody>
      </p:sp>
      <p:pic>
        <p:nvPicPr>
          <p:cNvPr id="12" name="IMAGE: Bike Share"/>
          <p:cNvPicPr>
            <a:picLocks noChangeAspect="1"/>
          </p:cNvPicPr>
          <p:nvPr/>
        </p:nvPicPr>
        <p:blipFill rotWithShape="1">
          <a:blip r:embed="rId3" cstate="print">
            <a:extLst>
              <a:ext uri="{28A0092B-C50C-407E-A947-70E740481C1C}">
                <a14:useLocalDpi xmlns:a14="http://schemas.microsoft.com/office/drawing/2010/main" val="0"/>
              </a:ext>
            </a:extLst>
          </a:blip>
          <a:srcRect l="56993" r="10977"/>
          <a:stretch/>
        </p:blipFill>
        <p:spPr>
          <a:xfrm>
            <a:off x="9813073" y="1952090"/>
            <a:ext cx="1829379" cy="3809438"/>
          </a:xfrm>
          <a:prstGeom prst="rect">
            <a:avLst/>
          </a:prstGeom>
        </p:spPr>
      </p:pic>
      <p:sp>
        <p:nvSpPr>
          <p:cNvPr id="7" name="TEXT: Traffic Management"/>
          <p:cNvSpPr txBox="1"/>
          <p:nvPr/>
        </p:nvSpPr>
        <p:spPr>
          <a:xfrm>
            <a:off x="7471679" y="5823846"/>
            <a:ext cx="1859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Traffic Management</a:t>
            </a:r>
          </a:p>
        </p:txBody>
      </p:sp>
      <p:pic>
        <p:nvPicPr>
          <p:cNvPr id="18" name="IMAGE: FAST"/>
          <p:cNvPicPr>
            <a:picLocks noChangeAspect="1"/>
          </p:cNvPicPr>
          <p:nvPr/>
        </p:nvPicPr>
        <p:blipFill rotWithShape="1">
          <a:blip r:embed="rId4" cstate="print">
            <a:extLst>
              <a:ext uri="{28A0092B-C50C-407E-A947-70E740481C1C}">
                <a14:useLocalDpi xmlns:a14="http://schemas.microsoft.com/office/drawing/2010/main" val="0"/>
              </a:ext>
            </a:extLst>
          </a:blip>
          <a:srcRect l="18616" t="605" r="8498" b="1"/>
          <a:stretch/>
        </p:blipFill>
        <p:spPr>
          <a:xfrm>
            <a:off x="7470268" y="1952090"/>
            <a:ext cx="1850307" cy="3799164"/>
          </a:xfrm>
          <a:prstGeom prst="rect">
            <a:avLst/>
          </a:prstGeom>
        </p:spPr>
      </p:pic>
      <p:sp>
        <p:nvSpPr>
          <p:cNvPr id="4" name="TEXT: Transit"/>
          <p:cNvSpPr txBox="1"/>
          <p:nvPr/>
        </p:nvSpPr>
        <p:spPr>
          <a:xfrm>
            <a:off x="5141792" y="5823846"/>
            <a:ext cx="18598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Transit</a:t>
            </a:r>
          </a:p>
        </p:txBody>
      </p:sp>
      <p:pic>
        <p:nvPicPr>
          <p:cNvPr id="17" name="IMAGE: Transit"/>
          <p:cNvPicPr>
            <a:picLocks noChangeAspect="1"/>
          </p:cNvPicPr>
          <p:nvPr/>
        </p:nvPicPr>
        <p:blipFill rotWithShape="1">
          <a:blip r:embed="rId5" cstate="print">
            <a:extLst>
              <a:ext uri="{28A0092B-C50C-407E-A947-70E740481C1C}">
                <a14:useLocalDpi xmlns:a14="http://schemas.microsoft.com/office/drawing/2010/main" val="0"/>
              </a:ext>
            </a:extLst>
          </a:blip>
          <a:srcRect l="11278" t="9586" r="22903" b="485"/>
          <a:stretch/>
        </p:blipFill>
        <p:spPr>
          <a:xfrm>
            <a:off x="5141473" y="1952090"/>
            <a:ext cx="1858729" cy="3809438"/>
          </a:xfrm>
          <a:prstGeom prst="rect">
            <a:avLst/>
          </a:prstGeom>
        </p:spPr>
      </p:pic>
      <p:sp>
        <p:nvSpPr>
          <p:cNvPr id="5" name="TEXT: Planning"/>
          <p:cNvSpPr txBox="1"/>
          <p:nvPr/>
        </p:nvSpPr>
        <p:spPr>
          <a:xfrm>
            <a:off x="490439" y="5823846"/>
            <a:ext cx="18598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Planning</a:t>
            </a:r>
          </a:p>
        </p:txBody>
      </p:sp>
      <p:pic>
        <p:nvPicPr>
          <p:cNvPr id="9" name="IMAGE: Planning"/>
          <p:cNvPicPr>
            <a:picLocks noChangeAspect="1"/>
          </p:cNvPicPr>
          <p:nvPr/>
        </p:nvPicPr>
        <p:blipFill rotWithShape="1">
          <a:blip r:embed="rId6" cstate="print">
            <a:extLst>
              <a:ext uri="{28A0092B-C50C-407E-A947-70E740481C1C}">
                <a14:useLocalDpi xmlns:a14="http://schemas.microsoft.com/office/drawing/2010/main" val="0"/>
              </a:ext>
            </a:extLst>
          </a:blip>
          <a:srcRect l="39286" t="210" r="30561"/>
          <a:stretch/>
        </p:blipFill>
        <p:spPr>
          <a:xfrm>
            <a:off x="512404" y="1928076"/>
            <a:ext cx="1837854" cy="3801439"/>
          </a:xfrm>
          <a:prstGeom prst="rect">
            <a:avLst/>
          </a:prstGeom>
        </p:spPr>
      </p:pic>
      <p:sp>
        <p:nvSpPr>
          <p:cNvPr id="6" name="TEXT: Roadway Funding"/>
          <p:cNvSpPr txBox="1"/>
          <p:nvPr/>
        </p:nvSpPr>
        <p:spPr>
          <a:xfrm>
            <a:off x="2826782" y="5823845"/>
            <a:ext cx="18598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3E82"/>
                </a:solidFill>
                <a:effectLst/>
                <a:uLnTx/>
                <a:uFillTx/>
                <a:latin typeface="Century Gothic" panose="020F0302020204030204"/>
                <a:ea typeface="+mn-ea"/>
                <a:cs typeface="+mn-cs"/>
              </a:rPr>
              <a:t>Roadway Funding</a:t>
            </a:r>
          </a:p>
        </p:txBody>
      </p:sp>
      <p:pic>
        <p:nvPicPr>
          <p:cNvPr id="3" name="IMAGE: Roadway Funding"/>
          <p:cNvPicPr>
            <a:picLocks noChangeAspect="1"/>
          </p:cNvPicPr>
          <p:nvPr/>
        </p:nvPicPr>
        <p:blipFill rotWithShape="1">
          <a:blip r:embed="rId7" cstate="print">
            <a:extLst>
              <a:ext uri="{28A0092B-C50C-407E-A947-70E740481C1C}">
                <a14:useLocalDpi xmlns:a14="http://schemas.microsoft.com/office/drawing/2010/main" val="0"/>
              </a:ext>
            </a:extLst>
          </a:blip>
          <a:srcRect l="53081" t="5651" r="28533" b="37659"/>
          <a:stretch/>
        </p:blipFill>
        <p:spPr>
          <a:xfrm>
            <a:off x="2832019" y="1928077"/>
            <a:ext cx="1849349" cy="3801439"/>
          </a:xfrm>
          <a:prstGeom prst="rect">
            <a:avLst/>
          </a:prstGeom>
        </p:spPr>
      </p:pic>
      <p:sp>
        <p:nvSpPr>
          <p:cNvPr id="16" name="stroke"/>
          <p:cNvSpPr/>
          <p:nvPr/>
        </p:nvSpPr>
        <p:spPr>
          <a:xfrm>
            <a:off x="4139015" y="434576"/>
            <a:ext cx="3913970"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ITLE: Who We Are"/>
          <p:cNvSpPr txBox="1"/>
          <p:nvPr/>
        </p:nvSpPr>
        <p:spPr>
          <a:xfrm>
            <a:off x="4139015" y="538357"/>
            <a:ext cx="39139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 We Are</a:t>
            </a:r>
          </a:p>
        </p:txBody>
      </p:sp>
      <p:pic>
        <p:nvPicPr>
          <p:cNvPr id="2" name="LOGO: RTC">
            <a:extLst>
              <a:ext uri="{FF2B5EF4-FFF2-40B4-BE49-F238E27FC236}">
                <a16:creationId xmlns:a16="http://schemas.microsoft.com/office/drawing/2014/main" id="{00D62894-6564-F48C-C606-EF8C3C72A0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5328" y="0"/>
            <a:ext cx="1251745" cy="1693829"/>
          </a:xfrm>
          <a:prstGeom prst="rect">
            <a:avLst/>
          </a:prstGeom>
        </p:spPr>
      </p:pic>
    </p:spTree>
    <p:extLst>
      <p:ext uri="{BB962C8B-B14F-4D97-AF65-F5344CB8AC3E}">
        <p14:creationId xmlns:p14="http://schemas.microsoft.com/office/powerpoint/2010/main" val="7206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0ACAF"/>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28600"/>
            <a:ext cx="4792168" cy="6858000"/>
          </a:xfrm>
          <a:prstGeom prst="rect">
            <a:avLst/>
          </a:prstGeom>
          <a:effectLst>
            <a:glow>
              <a:schemeClr val="accent1">
                <a:alpha val="40000"/>
              </a:schemeClr>
            </a:glow>
            <a:softEdge rad="1054100"/>
          </a:effectLst>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1623" y="4090861"/>
            <a:ext cx="2068754" cy="2765987"/>
          </a:xfrm>
          <a:prstGeom prst="rect">
            <a:avLst/>
          </a:prstGeom>
        </p:spPr>
      </p:pic>
      <p:sp>
        <p:nvSpPr>
          <p:cNvPr id="2" name="TextBox 1"/>
          <p:cNvSpPr txBox="1"/>
          <p:nvPr/>
        </p:nvSpPr>
        <p:spPr>
          <a:xfrm>
            <a:off x="5069243" y="533400"/>
            <a:ext cx="659697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David Swallow, P.E., F.ASCE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Deputy CEO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Regional Transportation Commission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of Southern Nevada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Email: swallowd@rtcsnv.com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Telephone: (702) 676-1616</a:t>
            </a:r>
          </a:p>
        </p:txBody>
      </p:sp>
      <p:grpSp>
        <p:nvGrpSpPr>
          <p:cNvPr id="5" name="Group 4"/>
          <p:cNvGrpSpPr/>
          <p:nvPr/>
        </p:nvGrpSpPr>
        <p:grpSpPr>
          <a:xfrm>
            <a:off x="7780832" y="5274857"/>
            <a:ext cx="3959046" cy="624018"/>
            <a:chOff x="5570224" y="5760720"/>
            <a:chExt cx="5801356" cy="91440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224" y="5760720"/>
              <a:ext cx="914400" cy="914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1963" y="5760720"/>
              <a:ext cx="914400" cy="9144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5441" y="5760720"/>
              <a:ext cx="914400" cy="9144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3702" y="5760720"/>
              <a:ext cx="914400" cy="9144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7180" y="5760720"/>
              <a:ext cx="914400" cy="914400"/>
            </a:xfrm>
            <a:prstGeom prst="rect">
              <a:avLst/>
            </a:prstGeom>
          </p:spPr>
        </p:pic>
      </p:grpSp>
      <p:sp>
        <p:nvSpPr>
          <p:cNvPr id="11" name="TextBox 10"/>
          <p:cNvSpPr txBox="1"/>
          <p:nvPr/>
        </p:nvSpPr>
        <p:spPr>
          <a:xfrm>
            <a:off x="7571394" y="5972684"/>
            <a:ext cx="43779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F0302020204030204"/>
                <a:ea typeface="+mn-ea"/>
                <a:cs typeface="+mn-cs"/>
              </a:rPr>
              <a:t>rtcsnv.com</a:t>
            </a:r>
          </a:p>
        </p:txBody>
      </p:sp>
    </p:spTree>
    <p:extLst>
      <p:ext uri="{BB962C8B-B14F-4D97-AF65-F5344CB8AC3E}">
        <p14:creationId xmlns:p14="http://schemas.microsoft.com/office/powerpoint/2010/main" val="215227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900" decel="100000" fill="hold"/>
                                        <p:tgtEl>
                                          <p:spTgt spid="2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shape"/>
          <p:cNvSpPr/>
          <p:nvPr/>
        </p:nvSpPr>
        <p:spPr>
          <a:xfrm>
            <a:off x="0" y="0"/>
            <a:ext cx="12192000" cy="1237129"/>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Chart 2"/>
          <p:cNvGraphicFramePr/>
          <p:nvPr/>
        </p:nvGraphicFramePr>
        <p:xfrm>
          <a:off x="-484050" y="1476206"/>
          <a:ext cx="9280358"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0ACCAED-9788-493B-B7FE-CB40E41B5156}"/>
              </a:ext>
            </a:extLst>
          </p:cNvPr>
          <p:cNvSpPr txBox="1"/>
          <p:nvPr/>
        </p:nvSpPr>
        <p:spPr>
          <a:xfrm>
            <a:off x="8715983" y="2297409"/>
            <a:ext cx="2331541" cy="3600986"/>
          </a:xfrm>
          <a:prstGeom prst="rect">
            <a:avLst/>
          </a:prstGeom>
          <a:noFill/>
        </p:spPr>
        <p:txBody>
          <a:bodyPr wrap="square">
            <a:spAutoFit/>
          </a:body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$309.7</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$210.9</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$165.8</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$62.1</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$182.3</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$28.7</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$959.5</a:t>
            </a:r>
          </a:p>
        </p:txBody>
      </p:sp>
      <p:cxnSp>
        <p:nvCxnSpPr>
          <p:cNvPr id="8" name="Straight Connector 7">
            <a:extLst>
              <a:ext uri="{FF2B5EF4-FFF2-40B4-BE49-F238E27FC236}">
                <a16:creationId xmlns:a16="http://schemas.microsoft.com/office/drawing/2014/main" id="{6B8E9AE0-7F10-4C9D-AC36-1BC67D9A09F6}"/>
              </a:ext>
            </a:extLst>
          </p:cNvPr>
          <p:cNvCxnSpPr>
            <a:cxnSpLocks/>
          </p:cNvCxnSpPr>
          <p:nvPr/>
        </p:nvCxnSpPr>
        <p:spPr>
          <a:xfrm>
            <a:off x="6989524" y="5137566"/>
            <a:ext cx="4155987" cy="0"/>
          </a:xfrm>
          <a:prstGeom prst="line">
            <a:avLst/>
          </a:prstGeom>
          <a:ln>
            <a:solidFill>
              <a:srgbClr val="033E8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BC059F-3672-47FB-9D62-5D2DB83B403C}"/>
              </a:ext>
            </a:extLst>
          </p:cNvPr>
          <p:cNvSpPr txBox="1"/>
          <p:nvPr/>
        </p:nvSpPr>
        <p:spPr>
          <a:xfrm>
            <a:off x="7077755" y="2297409"/>
            <a:ext cx="3437107" cy="3600986"/>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Sales Tax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Fuel Taxes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Grants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Fares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Bond Proceeds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Other</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Total</a:t>
            </a:r>
          </a:p>
        </p:txBody>
      </p:sp>
      <p:sp>
        <p:nvSpPr>
          <p:cNvPr id="10" name="stroke"/>
          <p:cNvSpPr/>
          <p:nvPr/>
        </p:nvSpPr>
        <p:spPr>
          <a:xfrm>
            <a:off x="2735895" y="282853"/>
            <a:ext cx="6720211" cy="73388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FY 2023 Funding Sources"/>
          <p:cNvSpPr txBox="1">
            <a:spLocks/>
          </p:cNvSpPr>
          <p:nvPr/>
        </p:nvSpPr>
        <p:spPr bwMode="auto">
          <a:xfrm>
            <a:off x="2728677" y="251560"/>
            <a:ext cx="673464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ranklin Gothic Demi Cond" pitchFamily="34" charset="0"/>
              </a:defRPr>
            </a:lvl2pPr>
            <a:lvl3pPr algn="ctr" rtl="0" eaLnBrk="0" fontAlgn="base" hangingPunct="0">
              <a:spcBef>
                <a:spcPct val="0"/>
              </a:spcBef>
              <a:spcAft>
                <a:spcPct val="0"/>
              </a:spcAft>
              <a:defRPr sz="4400">
                <a:solidFill>
                  <a:schemeClr val="tx1"/>
                </a:solidFill>
                <a:latin typeface="Franklin Gothic Demi Cond" pitchFamily="34" charset="0"/>
              </a:defRPr>
            </a:lvl3pPr>
            <a:lvl4pPr algn="ctr" rtl="0" eaLnBrk="0" fontAlgn="base" hangingPunct="0">
              <a:spcBef>
                <a:spcPct val="0"/>
              </a:spcBef>
              <a:spcAft>
                <a:spcPct val="0"/>
              </a:spcAft>
              <a:defRPr sz="4400">
                <a:solidFill>
                  <a:schemeClr val="tx1"/>
                </a:solidFill>
                <a:latin typeface="Franklin Gothic Demi Cond" pitchFamily="34" charset="0"/>
              </a:defRPr>
            </a:lvl4pPr>
            <a:lvl5pPr algn="ctr" rtl="0" eaLnBrk="0" fontAlgn="base" hangingPunct="0">
              <a:spcBef>
                <a:spcPct val="0"/>
              </a:spcBef>
              <a:spcAft>
                <a:spcPct val="0"/>
              </a:spcAft>
              <a:defRPr sz="4400">
                <a:solidFill>
                  <a:schemeClr val="tx1"/>
                </a:solidFill>
                <a:latin typeface="Franklin Gothic Demi Cond"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ysClr val="window" lastClr="FFFFFF"/>
                </a:solidFill>
                <a:effectLst/>
                <a:uLnTx/>
                <a:uFillTx/>
                <a:latin typeface="Century Gothic" panose="020F0302020204030204"/>
                <a:ea typeface="+mj-ea"/>
                <a:cs typeface="+mj-cs"/>
              </a:rPr>
              <a:t>FY 2024 Funding Sources</a:t>
            </a:r>
          </a:p>
        </p:txBody>
      </p:sp>
      <p:sp>
        <p:nvSpPr>
          <p:cNvPr id="13" name="TEXT: millions"/>
          <p:cNvSpPr txBox="1"/>
          <p:nvPr/>
        </p:nvSpPr>
        <p:spPr>
          <a:xfrm>
            <a:off x="422959" y="1548863"/>
            <a:ext cx="1371311"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33E82"/>
                </a:solidFill>
                <a:effectLst/>
                <a:uLnTx/>
                <a:uFillTx/>
                <a:latin typeface="Century Gothic" panose="020B0502020202020204" pitchFamily="34" charset="0"/>
                <a:ea typeface="+mn-ea"/>
                <a:cs typeface="Arial" charset="0"/>
              </a:rPr>
              <a:t>MILLIONS</a:t>
            </a:r>
          </a:p>
        </p:txBody>
      </p:sp>
    </p:spTree>
    <p:extLst>
      <p:ext uri="{BB962C8B-B14F-4D97-AF65-F5344CB8AC3E}">
        <p14:creationId xmlns:p14="http://schemas.microsoft.com/office/powerpoint/2010/main" val="12311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CF0541FE-F46E-B613-1106-0BFF4E6531DB}"/>
              </a:ext>
            </a:extLst>
          </p:cNvPr>
          <p:cNvSpPr/>
          <p:nvPr/>
        </p:nvSpPr>
        <p:spPr>
          <a:xfrm>
            <a:off x="0" y="1"/>
            <a:ext cx="12192000" cy="1293058"/>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aphicFrame>
        <p:nvGraphicFramePr>
          <p:cNvPr id="3" name="CHART: FY 2025 Total Funding Sources"/>
          <p:cNvGraphicFramePr/>
          <p:nvPr>
            <p:extLst>
              <p:ext uri="{D42A27DB-BD31-4B8C-83A1-F6EECF244321}">
                <p14:modId xmlns:p14="http://schemas.microsoft.com/office/powerpoint/2010/main" val="4112408540"/>
              </p:ext>
            </p:extLst>
          </p:nvPr>
        </p:nvGraphicFramePr>
        <p:xfrm>
          <a:off x="-484050" y="1336019"/>
          <a:ext cx="9280358"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Millions"/>
          <p:cNvSpPr txBox="1"/>
          <p:nvPr/>
        </p:nvSpPr>
        <p:spPr>
          <a:xfrm>
            <a:off x="526939" y="5389509"/>
            <a:ext cx="1235075"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Arial" charset="0"/>
              </a:rPr>
              <a:t>MILLIONS</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  </a:t>
            </a:r>
          </a:p>
        </p:txBody>
      </p:sp>
      <p:cxnSp>
        <p:nvCxnSpPr>
          <p:cNvPr id="8" name="line">
            <a:extLst>
              <a:ext uri="{FF2B5EF4-FFF2-40B4-BE49-F238E27FC236}">
                <a16:creationId xmlns:a16="http://schemas.microsoft.com/office/drawing/2014/main" id="{6B8E9AE0-7F10-4C9D-AC36-1BC67D9A09F6}"/>
              </a:ext>
            </a:extLst>
          </p:cNvPr>
          <p:cNvCxnSpPr>
            <a:cxnSpLocks/>
          </p:cNvCxnSpPr>
          <p:nvPr/>
        </p:nvCxnSpPr>
        <p:spPr>
          <a:xfrm>
            <a:off x="7077755" y="5564286"/>
            <a:ext cx="415598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
            <a:extLst>
              <a:ext uri="{FF2B5EF4-FFF2-40B4-BE49-F238E27FC236}">
                <a16:creationId xmlns:a16="http://schemas.microsoft.com/office/drawing/2014/main" id="{F0ACCAED-9788-493B-B7FE-CB40E41B5156}"/>
              </a:ext>
            </a:extLst>
          </p:cNvPr>
          <p:cNvSpPr txBox="1"/>
          <p:nvPr/>
        </p:nvSpPr>
        <p:spPr>
          <a:xfrm>
            <a:off x="9715500" y="2297409"/>
            <a:ext cx="1332023" cy="3726148"/>
          </a:xfrm>
          <a:prstGeom prst="rect">
            <a:avLst/>
          </a:prstGeom>
          <a:noFill/>
        </p:spPr>
        <p:txBody>
          <a:bodyPr wrap="square">
            <a:spAutoFit/>
          </a:body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$327.3</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230.1</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201.2</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59.4</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196.7</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66.8</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20.9</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Arial" charset="0"/>
              </a:rPr>
              <a:t>$1,102.4</a:t>
            </a:r>
          </a:p>
        </p:txBody>
      </p:sp>
      <p:sp>
        <p:nvSpPr>
          <p:cNvPr id="9" name="TEXT: list">
            <a:extLst>
              <a:ext uri="{FF2B5EF4-FFF2-40B4-BE49-F238E27FC236}">
                <a16:creationId xmlns:a16="http://schemas.microsoft.com/office/drawing/2014/main" id="{5DBC059F-3672-47FB-9D62-5D2DB83B403C}"/>
              </a:ext>
            </a:extLst>
          </p:cNvPr>
          <p:cNvSpPr txBox="1"/>
          <p:nvPr/>
        </p:nvSpPr>
        <p:spPr>
          <a:xfrm>
            <a:off x="7077755" y="2297409"/>
            <a:ext cx="3437107" cy="3726148"/>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Sales Tax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Fuel Taxes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Grants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Fares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Bond Proceeds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Fund Balance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Other</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mn-ea"/>
                <a:cs typeface="Arial" charset="0"/>
              </a:rPr>
              <a:t>Total</a:t>
            </a:r>
          </a:p>
        </p:txBody>
      </p:sp>
      <p:sp>
        <p:nvSpPr>
          <p:cNvPr id="10" name="stroke">
            <a:extLst>
              <a:ext uri="{FF2B5EF4-FFF2-40B4-BE49-F238E27FC236}">
                <a16:creationId xmlns:a16="http://schemas.microsoft.com/office/drawing/2014/main" id="{16BF3859-E8AD-4E96-0E0D-D6FAAF0D3EB4}"/>
              </a:ext>
            </a:extLst>
          </p:cNvPr>
          <p:cNvSpPr/>
          <p:nvPr/>
        </p:nvSpPr>
        <p:spPr>
          <a:xfrm>
            <a:off x="2001078" y="199793"/>
            <a:ext cx="8110331" cy="936434"/>
          </a:xfrm>
          <a:prstGeom prst="rect">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67" name="TITLE: FY 2025 Total Funding Sources"/>
          <p:cNvSpPr>
            <a:spLocks noGrp="1"/>
          </p:cNvSpPr>
          <p:nvPr>
            <p:ph type="ctrTitle" idx="4294967295"/>
          </p:nvPr>
        </p:nvSpPr>
        <p:spPr>
          <a:xfrm>
            <a:off x="1455820" y="283579"/>
            <a:ext cx="9280358" cy="765175"/>
          </a:xfrm>
        </p:spPr>
        <p:txBody>
          <a:bodyPr/>
          <a:lstStyle/>
          <a:p>
            <a:pPr eaLnBrk="1" hangingPunct="1"/>
            <a:r>
              <a:rPr lang="en-US" altLang="en-US" sz="4000" b="1" dirty="0">
                <a:solidFill>
                  <a:schemeClr val="bg1"/>
                </a:solidFill>
              </a:rPr>
              <a:t>FY 2025 Total Funding Sources</a:t>
            </a:r>
          </a:p>
        </p:txBody>
      </p:sp>
    </p:spTree>
    <p:extLst>
      <p:ext uri="{BB962C8B-B14F-4D97-AF65-F5344CB8AC3E}">
        <p14:creationId xmlns:p14="http://schemas.microsoft.com/office/powerpoint/2010/main" val="3191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box">
            <a:extLst>
              <a:ext uri="{FF2B5EF4-FFF2-40B4-BE49-F238E27FC236}">
                <a16:creationId xmlns:a16="http://schemas.microsoft.com/office/drawing/2014/main" id="{2DD63C1D-E4C5-7060-930D-067D3E984324}"/>
              </a:ext>
            </a:extLst>
          </p:cNvPr>
          <p:cNvSpPr/>
          <p:nvPr/>
        </p:nvSpPr>
        <p:spPr>
          <a:xfrm>
            <a:off x="0" y="0"/>
            <a:ext cx="12192000" cy="1630335"/>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aphicFrame>
        <p:nvGraphicFramePr>
          <p:cNvPr id="5" name="CHART: Sales and Use Tax Revenue"/>
          <p:cNvGraphicFramePr/>
          <p:nvPr>
            <p:extLst>
              <p:ext uri="{D42A27DB-BD31-4B8C-83A1-F6EECF244321}">
                <p14:modId xmlns:p14="http://schemas.microsoft.com/office/powerpoint/2010/main" val="1799758469"/>
              </p:ext>
            </p:extLst>
          </p:nvPr>
        </p:nvGraphicFramePr>
        <p:xfrm>
          <a:off x="48579" y="1816443"/>
          <a:ext cx="11911262" cy="4157013"/>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ROJECTED"/>
          <p:cNvSpPr txBox="1">
            <a:spLocks/>
          </p:cNvSpPr>
          <p:nvPr/>
        </p:nvSpPr>
        <p:spPr bwMode="auto">
          <a:xfrm rot="16200000">
            <a:off x="8799393" y="4003152"/>
            <a:ext cx="2745372" cy="56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chemeClr val="bg1"/>
                </a:solidFill>
                <a:effectLst/>
                <a:uLnTx/>
                <a:uFillTx/>
                <a:latin typeface="Century Gothic" panose="020F0302020204030204"/>
                <a:ea typeface="+mn-ea"/>
                <a:cs typeface="+mn-cs"/>
              </a:rPr>
              <a:t>PROJECTED</a:t>
            </a:r>
          </a:p>
        </p:txBody>
      </p:sp>
      <p:sp>
        <p:nvSpPr>
          <p:cNvPr id="37" name="TEXT: BUDGETED"/>
          <p:cNvSpPr txBox="1">
            <a:spLocks/>
          </p:cNvSpPr>
          <p:nvPr/>
        </p:nvSpPr>
        <p:spPr bwMode="auto">
          <a:xfrm rot="16200000">
            <a:off x="10107840" y="4188916"/>
            <a:ext cx="2453970" cy="48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chemeClr val="bg1"/>
                </a:solidFill>
                <a:effectLst/>
                <a:uLnTx/>
                <a:uFillTx/>
                <a:latin typeface="Century Gothic" panose="020F0302020204030204"/>
                <a:ea typeface="+mn-ea"/>
                <a:cs typeface="+mn-cs"/>
              </a:rPr>
              <a:t>BUDGETED</a:t>
            </a:r>
          </a:p>
        </p:txBody>
      </p:sp>
      <p:sp>
        <p:nvSpPr>
          <p:cNvPr id="44" name="TEXT: ‘25"/>
          <p:cNvSpPr txBox="1"/>
          <p:nvPr/>
        </p:nvSpPr>
        <p:spPr>
          <a:xfrm>
            <a:off x="11048558" y="6044851"/>
            <a:ext cx="70271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‘25</a:t>
            </a:r>
          </a:p>
        </p:txBody>
      </p:sp>
      <p:sp>
        <p:nvSpPr>
          <p:cNvPr id="28" name="TEXT: ‘24"/>
          <p:cNvSpPr txBox="1"/>
          <p:nvPr/>
        </p:nvSpPr>
        <p:spPr>
          <a:xfrm>
            <a:off x="9870586"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‘24</a:t>
            </a:r>
          </a:p>
        </p:txBody>
      </p:sp>
      <p:sp>
        <p:nvSpPr>
          <p:cNvPr id="26" name="TEXT: ‘23"/>
          <p:cNvSpPr txBox="1"/>
          <p:nvPr/>
        </p:nvSpPr>
        <p:spPr>
          <a:xfrm>
            <a:off x="8657237"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‘23</a:t>
            </a:r>
          </a:p>
        </p:txBody>
      </p:sp>
      <p:sp>
        <p:nvSpPr>
          <p:cNvPr id="53" name="TEXT: ‘22"/>
          <p:cNvSpPr txBox="1"/>
          <p:nvPr/>
        </p:nvSpPr>
        <p:spPr>
          <a:xfrm>
            <a:off x="7543232"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‘22</a:t>
            </a:r>
          </a:p>
        </p:txBody>
      </p:sp>
      <p:sp>
        <p:nvSpPr>
          <p:cNvPr id="38" name="TEXT: ‘21"/>
          <p:cNvSpPr txBox="1"/>
          <p:nvPr/>
        </p:nvSpPr>
        <p:spPr>
          <a:xfrm>
            <a:off x="6429227"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‘21</a:t>
            </a:r>
          </a:p>
        </p:txBody>
      </p:sp>
      <p:sp>
        <p:nvSpPr>
          <p:cNvPr id="39" name="TEXT: ‘20"/>
          <p:cNvSpPr txBox="1"/>
          <p:nvPr/>
        </p:nvSpPr>
        <p:spPr>
          <a:xfrm>
            <a:off x="5277217"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‘20</a:t>
            </a:r>
          </a:p>
        </p:txBody>
      </p:sp>
      <p:sp>
        <p:nvSpPr>
          <p:cNvPr id="40" name="TEXT: ‘19"/>
          <p:cNvSpPr txBox="1"/>
          <p:nvPr/>
        </p:nvSpPr>
        <p:spPr>
          <a:xfrm>
            <a:off x="4053111"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’19</a:t>
            </a:r>
          </a:p>
        </p:txBody>
      </p:sp>
      <p:sp>
        <p:nvSpPr>
          <p:cNvPr id="41" name="TEXT: ‘18"/>
          <p:cNvSpPr txBox="1"/>
          <p:nvPr/>
        </p:nvSpPr>
        <p:spPr>
          <a:xfrm>
            <a:off x="2882484"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‘18</a:t>
            </a:r>
          </a:p>
        </p:txBody>
      </p:sp>
      <p:sp>
        <p:nvSpPr>
          <p:cNvPr id="42" name="TEXT: ‘17"/>
          <p:cNvSpPr txBox="1"/>
          <p:nvPr/>
        </p:nvSpPr>
        <p:spPr>
          <a:xfrm>
            <a:off x="1709678"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‘17</a:t>
            </a:r>
          </a:p>
        </p:txBody>
      </p:sp>
      <p:sp>
        <p:nvSpPr>
          <p:cNvPr id="43" name="TEXT: ‘16"/>
          <p:cNvSpPr txBox="1"/>
          <p:nvPr/>
        </p:nvSpPr>
        <p:spPr>
          <a:xfrm>
            <a:off x="627968" y="6044851"/>
            <a:ext cx="5597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Century Gothic" panose="020B0502020202020204" pitchFamily="34" charset="0"/>
                <a:ea typeface="+mn-ea"/>
                <a:cs typeface="Arial" charset="0"/>
              </a:rPr>
              <a:t>‘16</a:t>
            </a:r>
          </a:p>
        </p:txBody>
      </p:sp>
      <p:sp>
        <p:nvSpPr>
          <p:cNvPr id="55" name="TEXT: Millions"/>
          <p:cNvSpPr txBox="1"/>
          <p:nvPr/>
        </p:nvSpPr>
        <p:spPr>
          <a:xfrm>
            <a:off x="559857" y="2232199"/>
            <a:ext cx="1595167"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Arial" charset="0"/>
              </a:rPr>
              <a:t>MILLIONS $</a:t>
            </a:r>
          </a:p>
        </p:txBody>
      </p:sp>
      <p:sp>
        <p:nvSpPr>
          <p:cNvPr id="6" name="stroke">
            <a:extLst>
              <a:ext uri="{FF2B5EF4-FFF2-40B4-BE49-F238E27FC236}">
                <a16:creationId xmlns:a16="http://schemas.microsoft.com/office/drawing/2014/main" id="{1715063F-7BE1-4692-D8D8-4C2FAE9A59A2}"/>
              </a:ext>
            </a:extLst>
          </p:cNvPr>
          <p:cNvSpPr/>
          <p:nvPr/>
        </p:nvSpPr>
        <p:spPr>
          <a:xfrm>
            <a:off x="2155024" y="362797"/>
            <a:ext cx="7715562" cy="935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Sales and Use Tax Revenue"/>
          <p:cNvSpPr>
            <a:spLocks noGrp="1"/>
          </p:cNvSpPr>
          <p:nvPr>
            <p:ph type="subTitle" idx="1"/>
          </p:nvPr>
        </p:nvSpPr>
        <p:spPr>
          <a:xfrm>
            <a:off x="1900663" y="462948"/>
            <a:ext cx="8271416" cy="871537"/>
          </a:xfrm>
        </p:spPr>
        <p:txBody>
          <a:bodyPr/>
          <a:lstStyle/>
          <a:p>
            <a:pPr eaLnBrk="1" hangingPunct="1">
              <a:defRPr/>
            </a:pPr>
            <a:r>
              <a:rPr lang="en-US" sz="4000" b="1" dirty="0">
                <a:solidFill>
                  <a:schemeClr val="bg1"/>
                </a:solidFill>
                <a:latin typeface="+mj-lt"/>
              </a:rPr>
              <a:t>Sales and Use Tax Revenue </a:t>
            </a:r>
          </a:p>
          <a:p>
            <a:pPr eaLnBrk="1" hangingPunct="1">
              <a:defRPr/>
            </a:pPr>
            <a:endParaRPr lang="en-US" sz="3600" dirty="0">
              <a:solidFill>
                <a:schemeClr val="bg1"/>
              </a:solidFill>
              <a:latin typeface="+mj-lt"/>
            </a:endParaRPr>
          </a:p>
        </p:txBody>
      </p:sp>
    </p:spTree>
    <p:extLst>
      <p:ext uri="{BB962C8B-B14F-4D97-AF65-F5344CB8AC3E}">
        <p14:creationId xmlns:p14="http://schemas.microsoft.com/office/powerpoint/2010/main" val="1780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1D39ABC7-BA94-1B01-7CDE-F79A03123619}"/>
              </a:ext>
            </a:extLst>
          </p:cNvPr>
          <p:cNvSpPr/>
          <p:nvPr/>
        </p:nvSpPr>
        <p:spPr>
          <a:xfrm>
            <a:off x="0" y="1"/>
            <a:ext cx="12192000" cy="1509350"/>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aphicFrame>
        <p:nvGraphicFramePr>
          <p:cNvPr id="4" name="CHART: Fuel Tax Revenue">
            <a:extLst>
              <a:ext uri="{FF2B5EF4-FFF2-40B4-BE49-F238E27FC236}">
                <a16:creationId xmlns:a16="http://schemas.microsoft.com/office/drawing/2014/main" id="{41EF76D3-D138-45B2-9CA1-E01B820DEBA4}"/>
              </a:ext>
            </a:extLst>
          </p:cNvPr>
          <p:cNvGraphicFramePr/>
          <p:nvPr>
            <p:extLst>
              <p:ext uri="{D42A27DB-BD31-4B8C-83A1-F6EECF244321}">
                <p14:modId xmlns:p14="http://schemas.microsoft.com/office/powerpoint/2010/main" val="34717399"/>
              </p:ext>
            </p:extLst>
          </p:nvPr>
        </p:nvGraphicFramePr>
        <p:xfrm>
          <a:off x="102889" y="1013252"/>
          <a:ext cx="11269980" cy="59456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Millions">
            <a:extLst>
              <a:ext uri="{FF2B5EF4-FFF2-40B4-BE49-F238E27FC236}">
                <a16:creationId xmlns:a16="http://schemas.microsoft.com/office/drawing/2014/main" id="{0FE0F23F-0079-4EC4-8B88-E04FE8BB4415}"/>
              </a:ext>
            </a:extLst>
          </p:cNvPr>
          <p:cNvSpPr txBox="1"/>
          <p:nvPr/>
        </p:nvSpPr>
        <p:spPr>
          <a:xfrm>
            <a:off x="272414" y="1957788"/>
            <a:ext cx="1548472" cy="3477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Arial" charset="0"/>
              </a:rPr>
              <a:t>MILLIONS $</a:t>
            </a:r>
          </a:p>
        </p:txBody>
      </p:sp>
      <p:sp>
        <p:nvSpPr>
          <p:cNvPr id="7" name="TEXT: 184.9"/>
          <p:cNvSpPr txBox="1"/>
          <p:nvPr/>
        </p:nvSpPr>
        <p:spPr>
          <a:xfrm>
            <a:off x="5938063" y="2321834"/>
            <a:ext cx="895143" cy="37017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184.9</a:t>
            </a:r>
          </a:p>
        </p:txBody>
      </p:sp>
      <p:sp>
        <p:nvSpPr>
          <p:cNvPr id="9" name="TEXT: 193.6"/>
          <p:cNvSpPr txBox="1"/>
          <p:nvPr/>
        </p:nvSpPr>
        <p:spPr>
          <a:xfrm>
            <a:off x="6906344" y="2183348"/>
            <a:ext cx="978465" cy="37011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193.6</a:t>
            </a:r>
          </a:p>
        </p:txBody>
      </p:sp>
      <p:sp>
        <p:nvSpPr>
          <p:cNvPr id="10" name="TEXT: 174.4"/>
          <p:cNvSpPr txBox="1"/>
          <p:nvPr/>
        </p:nvSpPr>
        <p:spPr>
          <a:xfrm>
            <a:off x="2630606" y="2452324"/>
            <a:ext cx="855427" cy="37011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174.4</a:t>
            </a:r>
          </a:p>
        </p:txBody>
      </p:sp>
      <p:sp>
        <p:nvSpPr>
          <p:cNvPr id="11" name="TEXT: 184.5"/>
          <p:cNvSpPr txBox="1"/>
          <p:nvPr/>
        </p:nvSpPr>
        <p:spPr>
          <a:xfrm>
            <a:off x="3726512" y="2315355"/>
            <a:ext cx="894634" cy="37017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184.5</a:t>
            </a:r>
          </a:p>
        </p:txBody>
      </p:sp>
      <p:sp>
        <p:nvSpPr>
          <p:cNvPr id="12" name="TEXT: 171.9"/>
          <p:cNvSpPr txBox="1"/>
          <p:nvPr/>
        </p:nvSpPr>
        <p:spPr>
          <a:xfrm>
            <a:off x="4783179" y="2465409"/>
            <a:ext cx="889657" cy="37017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171.9</a:t>
            </a:r>
          </a:p>
        </p:txBody>
      </p:sp>
      <p:sp>
        <p:nvSpPr>
          <p:cNvPr id="13" name="TEXT: 155.1"/>
          <p:cNvSpPr txBox="1"/>
          <p:nvPr/>
        </p:nvSpPr>
        <p:spPr>
          <a:xfrm>
            <a:off x="413551" y="2791704"/>
            <a:ext cx="796121" cy="3701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155.1</a:t>
            </a:r>
          </a:p>
        </p:txBody>
      </p:sp>
      <p:sp>
        <p:nvSpPr>
          <p:cNvPr id="14" name="TEXT: 162.8"/>
          <p:cNvSpPr txBox="1"/>
          <p:nvPr/>
        </p:nvSpPr>
        <p:spPr>
          <a:xfrm>
            <a:off x="1497871" y="2650498"/>
            <a:ext cx="889112" cy="37017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162.8</a:t>
            </a:r>
          </a:p>
        </p:txBody>
      </p:sp>
      <p:sp>
        <p:nvSpPr>
          <p:cNvPr id="16" name="TEXT: 230.1"/>
          <p:cNvSpPr txBox="1"/>
          <p:nvPr/>
        </p:nvSpPr>
        <p:spPr>
          <a:xfrm>
            <a:off x="10341762" y="1587610"/>
            <a:ext cx="752835" cy="37017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230.1</a:t>
            </a:r>
          </a:p>
        </p:txBody>
      </p:sp>
      <p:sp>
        <p:nvSpPr>
          <p:cNvPr id="17" name="TEXT: 204.7"/>
          <p:cNvSpPr txBox="1"/>
          <p:nvPr/>
        </p:nvSpPr>
        <p:spPr>
          <a:xfrm>
            <a:off x="8018964" y="1998288"/>
            <a:ext cx="920478" cy="37011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204.7</a:t>
            </a:r>
          </a:p>
        </p:txBody>
      </p:sp>
      <p:sp>
        <p:nvSpPr>
          <p:cNvPr id="18" name="TEXT: 214.6"/>
          <p:cNvSpPr txBox="1"/>
          <p:nvPr/>
        </p:nvSpPr>
        <p:spPr>
          <a:xfrm>
            <a:off x="9135732" y="1854329"/>
            <a:ext cx="986213" cy="37011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214.6</a:t>
            </a:r>
          </a:p>
        </p:txBody>
      </p:sp>
      <p:sp>
        <p:nvSpPr>
          <p:cNvPr id="15" name="TEXT: PROJECTED"/>
          <p:cNvSpPr txBox="1">
            <a:spLocks/>
          </p:cNvSpPr>
          <p:nvPr/>
        </p:nvSpPr>
        <p:spPr bwMode="auto">
          <a:xfrm rot="16200000">
            <a:off x="10939020" y="4581290"/>
            <a:ext cx="1741656" cy="31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PROJECTED</a:t>
            </a:r>
          </a:p>
        </p:txBody>
      </p:sp>
      <p:sp>
        <p:nvSpPr>
          <p:cNvPr id="19" name="TEXT: BUDGETED"/>
          <p:cNvSpPr txBox="1">
            <a:spLocks/>
          </p:cNvSpPr>
          <p:nvPr/>
        </p:nvSpPr>
        <p:spPr bwMode="auto">
          <a:xfrm rot="16200000">
            <a:off x="10659528" y="3911596"/>
            <a:ext cx="1542874" cy="35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dirty="0">
                <a:ln>
                  <a:noFill/>
                </a:ln>
                <a:solidFill>
                  <a:srgbClr val="009900"/>
                </a:solidFill>
                <a:effectLst/>
                <a:uLnTx/>
                <a:uFillTx/>
                <a:latin typeface="Century Gothic" panose="020F0302020204030204"/>
                <a:ea typeface="+mn-ea"/>
                <a:cs typeface="+mn-cs"/>
              </a:rPr>
              <a:t>BUDGETED</a:t>
            </a:r>
            <a:endParaRPr kumimoji="0" lang="en-US" sz="2800" b="1" i="0" u="none" strike="noStrike" kern="1200" cap="none" spc="0" normalizeH="0" baseline="0" noProof="0" dirty="0">
              <a:ln>
                <a:noFill/>
              </a:ln>
              <a:solidFill>
                <a:srgbClr val="009900"/>
              </a:solidFill>
              <a:effectLst/>
              <a:uLnTx/>
              <a:uFillTx/>
              <a:latin typeface="Century Gothic" panose="020F0302020204030204"/>
              <a:ea typeface="+mn-ea"/>
              <a:cs typeface="+mn-cs"/>
            </a:endParaRPr>
          </a:p>
        </p:txBody>
      </p:sp>
      <p:cxnSp>
        <p:nvCxnSpPr>
          <p:cNvPr id="20" name="arrow"/>
          <p:cNvCxnSpPr>
            <a:cxnSpLocks/>
          </p:cNvCxnSpPr>
          <p:nvPr/>
        </p:nvCxnSpPr>
        <p:spPr>
          <a:xfrm flipH="1">
            <a:off x="9840948" y="5567449"/>
            <a:ext cx="21258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arrow"/>
          <p:cNvCxnSpPr>
            <a:cxnSpLocks/>
          </p:cNvCxnSpPr>
          <p:nvPr/>
        </p:nvCxnSpPr>
        <p:spPr>
          <a:xfrm flipH="1">
            <a:off x="10639168" y="4842477"/>
            <a:ext cx="922065" cy="0"/>
          </a:xfrm>
          <a:prstGeom prst="straightConnector1">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22" name="stroke">
            <a:extLst>
              <a:ext uri="{FF2B5EF4-FFF2-40B4-BE49-F238E27FC236}">
                <a16:creationId xmlns:a16="http://schemas.microsoft.com/office/drawing/2014/main" id="{469D20BB-3A08-720C-5808-2A7EFAF3EEC0}"/>
              </a:ext>
            </a:extLst>
          </p:cNvPr>
          <p:cNvSpPr/>
          <p:nvPr/>
        </p:nvSpPr>
        <p:spPr>
          <a:xfrm>
            <a:off x="3158241" y="362797"/>
            <a:ext cx="5875519" cy="935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Fuel Tax Revenue">
            <a:extLst>
              <a:ext uri="{FF2B5EF4-FFF2-40B4-BE49-F238E27FC236}">
                <a16:creationId xmlns:a16="http://schemas.microsoft.com/office/drawing/2014/main" id="{A1D25456-9AD6-4C3B-993C-B04B8A12A730}"/>
              </a:ext>
            </a:extLst>
          </p:cNvPr>
          <p:cNvSpPr txBox="1">
            <a:spLocks/>
          </p:cNvSpPr>
          <p:nvPr/>
        </p:nvSpPr>
        <p:spPr>
          <a:xfrm>
            <a:off x="3158241" y="447546"/>
            <a:ext cx="5875519" cy="75840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4000" b="1" i="0" u="none" strike="noStrike" kern="1200" cap="none" spc="0" normalizeH="0" baseline="0" noProof="0" dirty="0">
                <a:ln>
                  <a:noFill/>
                </a:ln>
                <a:solidFill>
                  <a:prstClr val="white"/>
                </a:solidFill>
                <a:effectLst/>
                <a:uLnTx/>
                <a:uFillTx/>
                <a:latin typeface="Century Gothic" panose="020F0302020204030204"/>
                <a:ea typeface="+mn-ea"/>
                <a:cs typeface="+mn-cs"/>
              </a:rPr>
              <a:t>Fuel Tax Revenue</a:t>
            </a:r>
          </a:p>
        </p:txBody>
      </p:sp>
    </p:spTree>
    <p:extLst>
      <p:ext uri="{BB962C8B-B14F-4D97-AF65-F5344CB8AC3E}">
        <p14:creationId xmlns:p14="http://schemas.microsoft.com/office/powerpoint/2010/main" val="211701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edg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Transit"/>
          <p:cNvSpPr/>
          <p:nvPr/>
        </p:nvSpPr>
        <p:spPr>
          <a:xfrm>
            <a:off x="0" y="915162"/>
            <a:ext cx="6188765" cy="942975"/>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Transit Funding</a:t>
            </a:r>
          </a:p>
        </p:txBody>
      </p:sp>
    </p:spTree>
    <p:extLst>
      <p:ext uri="{BB962C8B-B14F-4D97-AF65-F5344CB8AC3E}">
        <p14:creationId xmlns:p14="http://schemas.microsoft.com/office/powerpoint/2010/main" val="177492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CAT bus" descr="L:\Photos\CAT\CAT Startup 1992\Cat at Cashman 1992.jpg"/>
          <p:cNvPicPr>
            <a:picLocks noChangeAspect="1" noChangeArrowheads="1"/>
          </p:cNvPicPr>
          <p:nvPr/>
        </p:nvPicPr>
        <p:blipFill rotWithShape="1">
          <a:blip r:embed="rId3">
            <a:extLst>
              <a:ext uri="{28A0092B-C50C-407E-A947-70E740481C1C}">
                <a14:useLocalDpi xmlns:a14="http://schemas.microsoft.com/office/drawing/2010/main" val="0"/>
              </a:ext>
            </a:extLst>
          </a:blip>
          <a:srcRect t="3656" b="19706"/>
          <a:stretch/>
        </p:blipFill>
        <p:spPr bwMode="auto">
          <a:xfrm>
            <a:off x="0" y="532869"/>
            <a:ext cx="12192000" cy="63476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box"/>
          <p:cNvSpPr/>
          <p:nvPr/>
        </p:nvSpPr>
        <p:spPr>
          <a:xfrm flipH="1">
            <a:off x="-3" y="0"/>
            <a:ext cx="12192001" cy="6858001"/>
          </a:xfrm>
          <a:prstGeom prst="rect">
            <a:avLst/>
          </a:prstGeom>
          <a:solidFill>
            <a:srgbClr val="033E82">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box">
            <a:extLst>
              <a:ext uri="{FF2B5EF4-FFF2-40B4-BE49-F238E27FC236}">
                <a16:creationId xmlns:a16="http://schemas.microsoft.com/office/drawing/2014/main" id="{A104A60D-C1AB-7689-3188-2019DED053E1}"/>
              </a:ext>
            </a:extLst>
          </p:cNvPr>
          <p:cNvSpPr/>
          <p:nvPr/>
        </p:nvSpPr>
        <p:spPr>
          <a:xfrm>
            <a:off x="0" y="1"/>
            <a:ext cx="12192000" cy="19517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 bullet points"/>
          <p:cNvSpPr txBox="1"/>
          <p:nvPr/>
        </p:nvSpPr>
        <p:spPr>
          <a:xfrm>
            <a:off x="632791" y="2657007"/>
            <a:ext cx="11163298" cy="309315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1983 enabling legislation</a:t>
            </a:r>
          </a:p>
          <a:p>
            <a:pPr marL="457200" marR="0" lvl="0" indent="-45720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1990 ballot measure – 0.25% sales tax (transit only)</a:t>
            </a:r>
          </a:p>
          <a:p>
            <a:pPr marL="457200" marR="0" lvl="0" indent="-45720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1992 RTC launches new public transit system</a:t>
            </a:r>
          </a:p>
          <a:p>
            <a:pPr marL="457200" marR="0" lvl="0" indent="-45720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2002 ballot measure – 0.25% sales tax (roadway &amp; transit)</a:t>
            </a:r>
          </a:p>
        </p:txBody>
      </p:sp>
      <p:sp>
        <p:nvSpPr>
          <p:cNvPr id="11" name="stroke"/>
          <p:cNvSpPr/>
          <p:nvPr/>
        </p:nvSpPr>
        <p:spPr>
          <a:xfrm>
            <a:off x="3082332" y="503015"/>
            <a:ext cx="6027337" cy="92719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Public Transportation"/>
          <p:cNvSpPr txBox="1"/>
          <p:nvPr/>
        </p:nvSpPr>
        <p:spPr>
          <a:xfrm>
            <a:off x="3082332" y="612671"/>
            <a:ext cx="6027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Public Transportation</a:t>
            </a:r>
          </a:p>
        </p:txBody>
      </p:sp>
      <p:sp>
        <p:nvSpPr>
          <p:cNvPr id="2" name="Slide Number Placeholder 1">
            <a:extLst>
              <a:ext uri="{FF2B5EF4-FFF2-40B4-BE49-F238E27FC236}">
                <a16:creationId xmlns:a16="http://schemas.microsoft.com/office/drawing/2014/main" id="{42B4DA1A-79E6-9462-A1D7-693C70D790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41F2F-43E0-4CC0-9802-8EF9D05E57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71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Abstract Color">
      <a:dk1>
        <a:sysClr val="windowText" lastClr="000000"/>
      </a:dk1>
      <a:lt1>
        <a:sysClr val="window" lastClr="FFFFFF"/>
      </a:lt1>
      <a:dk2>
        <a:srgbClr val="454551"/>
      </a:dk2>
      <a:lt2>
        <a:srgbClr val="D8D9DC"/>
      </a:lt2>
      <a:accent1>
        <a:srgbClr val="1AA3E0"/>
      </a:accent1>
      <a:accent2>
        <a:srgbClr val="FD3D6B"/>
      </a:accent2>
      <a:accent3>
        <a:srgbClr val="4659E6"/>
      </a:accent3>
      <a:accent4>
        <a:srgbClr val="D763E3"/>
      </a:accent4>
      <a:accent5>
        <a:srgbClr val="46D293"/>
      </a:accent5>
      <a:accent6>
        <a:srgbClr val="FFCD69"/>
      </a:accent6>
      <a:hlink>
        <a:srgbClr val="D763E3"/>
      </a:hlink>
      <a:folHlink>
        <a:srgbClr val="8C8C8C"/>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6_Office Theme">
  <a:themeElements>
    <a:clrScheme name="Custom 14">
      <a:dk1>
        <a:sysClr val="windowText" lastClr="000000"/>
      </a:dk1>
      <a:lt1>
        <a:sysClr val="window" lastClr="FFFFFF"/>
      </a:lt1>
      <a:dk2>
        <a:srgbClr val="454551"/>
      </a:dk2>
      <a:lt2>
        <a:srgbClr val="D8D9DC"/>
      </a:lt2>
      <a:accent1>
        <a:srgbClr val="44C6EA"/>
      </a:accent1>
      <a:accent2>
        <a:srgbClr val="FFAC64"/>
      </a:accent2>
      <a:accent3>
        <a:srgbClr val="FF695C"/>
      </a:accent3>
      <a:accent4>
        <a:srgbClr val="F41752"/>
      </a:accent4>
      <a:accent5>
        <a:srgbClr val="91DC5F"/>
      </a:accent5>
      <a:accent6>
        <a:srgbClr val="FDE96F"/>
      </a:accent6>
      <a:hlink>
        <a:srgbClr val="A84E73"/>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Metro Green">
  <a:themeElements>
    <a:clrScheme name="Custom 1">
      <a:dk1>
        <a:srgbClr val="1A1927"/>
      </a:dk1>
      <a:lt1>
        <a:srgbClr val="FFFFFF"/>
      </a:lt1>
      <a:dk2>
        <a:srgbClr val="440E62"/>
      </a:dk2>
      <a:lt2>
        <a:srgbClr val="FFFFFF"/>
      </a:lt2>
      <a:accent1>
        <a:srgbClr val="E2694E"/>
      </a:accent1>
      <a:accent2>
        <a:srgbClr val="71506D"/>
      </a:accent2>
      <a:accent3>
        <a:srgbClr val="B03A3C"/>
      </a:accent3>
      <a:accent4>
        <a:srgbClr val="480D66"/>
      </a:accent4>
      <a:accent5>
        <a:srgbClr val="005B50"/>
      </a:accent5>
      <a:accent6>
        <a:srgbClr val="2B3385"/>
      </a:accent6>
      <a:hlink>
        <a:srgbClr val="440E62"/>
      </a:hlink>
      <a:folHlink>
        <a:srgbClr val="E2694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RTC New Templa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TC New Templa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1"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1" u="sng"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10991</TotalTime>
  <Words>4858</Words>
  <Application>Microsoft Office PowerPoint</Application>
  <PresentationFormat>Widescreen</PresentationFormat>
  <Paragraphs>619</Paragraphs>
  <Slides>30</Slides>
  <Notes>30</Notes>
  <HiddenSlides>5</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30</vt:i4>
      </vt:variant>
    </vt:vector>
  </HeadingPairs>
  <TitlesOfParts>
    <vt:vector size="58" baseType="lpstr">
      <vt:lpstr>Aptos</vt:lpstr>
      <vt:lpstr>Arial</vt:lpstr>
      <vt:lpstr>Arial Black</vt:lpstr>
      <vt:lpstr>Arial Narrow</vt:lpstr>
      <vt:lpstr>Calibri</vt:lpstr>
      <vt:lpstr>Calibri Light</vt:lpstr>
      <vt:lpstr>Century Gothic</vt:lpstr>
      <vt:lpstr>Courier New</vt:lpstr>
      <vt:lpstr>Franklin Gothic Demi Cond</vt:lpstr>
      <vt:lpstr>Raleway</vt:lpstr>
      <vt:lpstr>Raleway Light</vt:lpstr>
      <vt:lpstr>Verdana</vt:lpstr>
      <vt:lpstr>Custom Design</vt:lpstr>
      <vt:lpstr>1_Office Theme</vt:lpstr>
      <vt:lpstr>RTC New Template</vt:lpstr>
      <vt:lpstr>12_Office Theme</vt:lpstr>
      <vt:lpstr>2_Office Theme</vt:lpstr>
      <vt:lpstr>1_Custom Design</vt:lpstr>
      <vt:lpstr>5_Office Theme</vt:lpstr>
      <vt:lpstr>Default Design</vt:lpstr>
      <vt:lpstr>Office Theme</vt:lpstr>
      <vt:lpstr>13_Office Theme</vt:lpstr>
      <vt:lpstr>3_Office Theme</vt:lpstr>
      <vt:lpstr>2_Custom Design</vt:lpstr>
      <vt:lpstr>16_Office Theme</vt:lpstr>
      <vt:lpstr>4_Office Theme</vt:lpstr>
      <vt:lpstr>Metro Green</vt:lpstr>
      <vt:lpstr>1_RTC New Template</vt:lpstr>
      <vt:lpstr>PowerPoint Presentation</vt:lpstr>
      <vt:lpstr>PowerPoint Presentation</vt:lpstr>
      <vt:lpstr>PowerPoint Presentation</vt:lpstr>
      <vt:lpstr>PowerPoint Presentation</vt:lpstr>
      <vt:lpstr>FY 2025 Total Funding Sources</vt:lpstr>
      <vt:lpstr>PowerPoint Presentation</vt:lpstr>
      <vt:lpstr>PowerPoint Presentation</vt:lpstr>
      <vt:lpstr>PowerPoint Presentation</vt:lpstr>
      <vt:lpstr>PowerPoint Presentation</vt:lpstr>
      <vt:lpstr>FY 2025 Transit Funding Sources</vt:lpstr>
      <vt:lpstr>The RTC is Currently One of the Most Efficient Transit Agencies in the 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Serving the Southern Nevada Community</dc:title>
  <dc:creator>Aileen Pastor</dc:creator>
  <cp:lastModifiedBy>David Swallow</cp:lastModifiedBy>
  <cp:revision>266</cp:revision>
  <cp:lastPrinted>2023-11-09T20:06:08Z</cp:lastPrinted>
  <dcterms:created xsi:type="dcterms:W3CDTF">2023-07-24T18:02:26Z</dcterms:created>
  <dcterms:modified xsi:type="dcterms:W3CDTF">2024-05-07T15:03:47Z</dcterms:modified>
</cp:coreProperties>
</file>